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84" r:id="rId6"/>
    <p:sldId id="285" r:id="rId7"/>
    <p:sldId id="269" r:id="rId8"/>
    <p:sldId id="288" r:id="rId9"/>
    <p:sldId id="271" r:id="rId10"/>
    <p:sldId id="272" r:id="rId11"/>
    <p:sldId id="258" r:id="rId12"/>
    <p:sldId id="259" r:id="rId13"/>
    <p:sldId id="262" r:id="rId14"/>
    <p:sldId id="263" r:id="rId15"/>
    <p:sldId id="264" r:id="rId16"/>
    <p:sldId id="286" r:id="rId17"/>
    <p:sldId id="274" r:id="rId18"/>
    <p:sldId id="289" r:id="rId19"/>
    <p:sldId id="277" r:id="rId20"/>
    <p:sldId id="276" r:id="rId21"/>
    <p:sldId id="279" r:id="rId22"/>
    <p:sldId id="282" r:id="rId23"/>
    <p:sldId id="265" r:id="rId24"/>
    <p:sldId id="280" r:id="rId25"/>
    <p:sldId id="278" r:id="rId26"/>
    <p:sldId id="266" r:id="rId27"/>
    <p:sldId id="267" r:id="rId28"/>
    <p:sldId id="268" r:id="rId2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702" y="-3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1BEAF26D-9FB4-4914-AA91-93D0DE593BCD}" type="datetimeFigureOut">
              <a:rPr lang="tr-TR" smtClean="0"/>
              <a:t>06.11.2015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40E7D71-D6FA-485B-AC25-10CB2EAA3207}" type="slidenum">
              <a:rPr lang="tr-TR" smtClean="0"/>
              <a:t>‹#›</a:t>
            </a:fld>
            <a:endParaRPr lang="tr-TR"/>
          </a:p>
        </p:txBody>
      </p:sp>
    </p:spTree>
    <p:extLst>
      <p:ext uri="{BB962C8B-B14F-4D97-AF65-F5344CB8AC3E}">
        <p14:creationId xmlns:p14="http://schemas.microsoft.com/office/powerpoint/2010/main" val="642368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BEAF26D-9FB4-4914-AA91-93D0DE593BCD}" type="datetimeFigureOut">
              <a:rPr lang="tr-TR" smtClean="0"/>
              <a:t>06.11.2015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40E7D71-D6FA-485B-AC25-10CB2EAA3207}" type="slidenum">
              <a:rPr lang="tr-TR" smtClean="0"/>
              <a:t>‹#›</a:t>
            </a:fld>
            <a:endParaRPr lang="tr-TR"/>
          </a:p>
        </p:txBody>
      </p:sp>
    </p:spTree>
    <p:extLst>
      <p:ext uri="{BB962C8B-B14F-4D97-AF65-F5344CB8AC3E}">
        <p14:creationId xmlns:p14="http://schemas.microsoft.com/office/powerpoint/2010/main" val="2089151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BEAF26D-9FB4-4914-AA91-93D0DE593BCD}" type="datetimeFigureOut">
              <a:rPr lang="tr-TR" smtClean="0"/>
              <a:t>06.11.2015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40E7D71-D6FA-485B-AC25-10CB2EAA3207}" type="slidenum">
              <a:rPr lang="tr-TR" smtClean="0"/>
              <a:t>‹#›</a:t>
            </a:fld>
            <a:endParaRPr lang="tr-TR"/>
          </a:p>
        </p:txBody>
      </p:sp>
    </p:spTree>
    <p:extLst>
      <p:ext uri="{BB962C8B-B14F-4D97-AF65-F5344CB8AC3E}">
        <p14:creationId xmlns:p14="http://schemas.microsoft.com/office/powerpoint/2010/main" val="3124709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BEAF26D-9FB4-4914-AA91-93D0DE593BCD}" type="datetimeFigureOut">
              <a:rPr lang="tr-TR" smtClean="0"/>
              <a:t>06.11.2015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40E7D71-D6FA-485B-AC25-10CB2EAA3207}" type="slidenum">
              <a:rPr lang="tr-TR" smtClean="0"/>
              <a:t>‹#›</a:t>
            </a:fld>
            <a:endParaRPr lang="tr-TR"/>
          </a:p>
        </p:txBody>
      </p:sp>
    </p:spTree>
    <p:extLst>
      <p:ext uri="{BB962C8B-B14F-4D97-AF65-F5344CB8AC3E}">
        <p14:creationId xmlns:p14="http://schemas.microsoft.com/office/powerpoint/2010/main" val="3843195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1BEAF26D-9FB4-4914-AA91-93D0DE593BCD}" type="datetimeFigureOut">
              <a:rPr lang="tr-TR" smtClean="0"/>
              <a:t>06.11.2015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40E7D71-D6FA-485B-AC25-10CB2EAA3207}" type="slidenum">
              <a:rPr lang="tr-TR" smtClean="0"/>
              <a:t>‹#›</a:t>
            </a:fld>
            <a:endParaRPr lang="tr-TR"/>
          </a:p>
        </p:txBody>
      </p:sp>
    </p:spTree>
    <p:extLst>
      <p:ext uri="{BB962C8B-B14F-4D97-AF65-F5344CB8AC3E}">
        <p14:creationId xmlns:p14="http://schemas.microsoft.com/office/powerpoint/2010/main" val="2708625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1BEAF26D-9FB4-4914-AA91-93D0DE593BCD}" type="datetimeFigureOut">
              <a:rPr lang="tr-TR" smtClean="0"/>
              <a:t>06.11.2015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40E7D71-D6FA-485B-AC25-10CB2EAA3207}" type="slidenum">
              <a:rPr lang="tr-TR" smtClean="0"/>
              <a:t>‹#›</a:t>
            </a:fld>
            <a:endParaRPr lang="tr-TR"/>
          </a:p>
        </p:txBody>
      </p:sp>
    </p:spTree>
    <p:extLst>
      <p:ext uri="{BB962C8B-B14F-4D97-AF65-F5344CB8AC3E}">
        <p14:creationId xmlns:p14="http://schemas.microsoft.com/office/powerpoint/2010/main" val="20767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1BEAF26D-9FB4-4914-AA91-93D0DE593BCD}" type="datetimeFigureOut">
              <a:rPr lang="tr-TR" smtClean="0"/>
              <a:t>06.11.2015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040E7D71-D6FA-485B-AC25-10CB2EAA3207}" type="slidenum">
              <a:rPr lang="tr-TR" smtClean="0"/>
              <a:t>‹#›</a:t>
            </a:fld>
            <a:endParaRPr lang="tr-TR"/>
          </a:p>
        </p:txBody>
      </p:sp>
    </p:spTree>
    <p:extLst>
      <p:ext uri="{BB962C8B-B14F-4D97-AF65-F5344CB8AC3E}">
        <p14:creationId xmlns:p14="http://schemas.microsoft.com/office/powerpoint/2010/main" val="1598147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1BEAF26D-9FB4-4914-AA91-93D0DE593BCD}" type="datetimeFigureOut">
              <a:rPr lang="tr-TR" smtClean="0"/>
              <a:t>06.11.2015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040E7D71-D6FA-485B-AC25-10CB2EAA3207}" type="slidenum">
              <a:rPr lang="tr-TR" smtClean="0"/>
              <a:t>‹#›</a:t>
            </a:fld>
            <a:endParaRPr lang="tr-TR"/>
          </a:p>
        </p:txBody>
      </p:sp>
    </p:spTree>
    <p:extLst>
      <p:ext uri="{BB962C8B-B14F-4D97-AF65-F5344CB8AC3E}">
        <p14:creationId xmlns:p14="http://schemas.microsoft.com/office/powerpoint/2010/main" val="69454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BEAF26D-9FB4-4914-AA91-93D0DE593BCD}" type="datetimeFigureOut">
              <a:rPr lang="tr-TR" smtClean="0"/>
              <a:t>06.11.2015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040E7D71-D6FA-485B-AC25-10CB2EAA3207}" type="slidenum">
              <a:rPr lang="tr-TR" smtClean="0"/>
              <a:t>‹#›</a:t>
            </a:fld>
            <a:endParaRPr lang="tr-TR"/>
          </a:p>
        </p:txBody>
      </p:sp>
    </p:spTree>
    <p:extLst>
      <p:ext uri="{BB962C8B-B14F-4D97-AF65-F5344CB8AC3E}">
        <p14:creationId xmlns:p14="http://schemas.microsoft.com/office/powerpoint/2010/main" val="4039443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1BEAF26D-9FB4-4914-AA91-93D0DE593BCD}" type="datetimeFigureOut">
              <a:rPr lang="tr-TR" smtClean="0"/>
              <a:t>06.11.2015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40E7D71-D6FA-485B-AC25-10CB2EAA3207}" type="slidenum">
              <a:rPr lang="tr-TR" smtClean="0"/>
              <a:t>‹#›</a:t>
            </a:fld>
            <a:endParaRPr lang="tr-TR"/>
          </a:p>
        </p:txBody>
      </p:sp>
    </p:spTree>
    <p:extLst>
      <p:ext uri="{BB962C8B-B14F-4D97-AF65-F5344CB8AC3E}">
        <p14:creationId xmlns:p14="http://schemas.microsoft.com/office/powerpoint/2010/main" val="974313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1BEAF26D-9FB4-4914-AA91-93D0DE593BCD}" type="datetimeFigureOut">
              <a:rPr lang="tr-TR" smtClean="0"/>
              <a:t>06.11.2015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40E7D71-D6FA-485B-AC25-10CB2EAA3207}" type="slidenum">
              <a:rPr lang="tr-TR" smtClean="0"/>
              <a:t>‹#›</a:t>
            </a:fld>
            <a:endParaRPr lang="tr-TR"/>
          </a:p>
        </p:txBody>
      </p:sp>
    </p:spTree>
    <p:extLst>
      <p:ext uri="{BB962C8B-B14F-4D97-AF65-F5344CB8AC3E}">
        <p14:creationId xmlns:p14="http://schemas.microsoft.com/office/powerpoint/2010/main" val="2117853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EAF26D-9FB4-4914-AA91-93D0DE593BCD}" type="datetimeFigureOut">
              <a:rPr lang="tr-TR" smtClean="0"/>
              <a:t>06.11.2015</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0E7D71-D6FA-485B-AC25-10CB2EAA3207}" type="slidenum">
              <a:rPr lang="tr-TR" smtClean="0"/>
              <a:t>‹#›</a:t>
            </a:fld>
            <a:endParaRPr lang="tr-TR"/>
          </a:p>
        </p:txBody>
      </p:sp>
    </p:spTree>
    <p:extLst>
      <p:ext uri="{BB962C8B-B14F-4D97-AF65-F5344CB8AC3E}">
        <p14:creationId xmlns:p14="http://schemas.microsoft.com/office/powerpoint/2010/main" val="228778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5229200"/>
            <a:ext cx="7772400" cy="1728192"/>
          </a:xfrm>
        </p:spPr>
        <p:txBody>
          <a:bodyPr>
            <a:noAutofit/>
          </a:bodyPr>
          <a:lstStyle/>
          <a:p>
            <a:r>
              <a:rPr lang="tr-TR" sz="3200" b="1" dirty="0" smtClean="0">
                <a:solidFill>
                  <a:srgbClr val="FF0000"/>
                </a:solidFill>
              </a:rPr>
              <a:t>ALTINORDU U15 (2001) TAKIMI</a:t>
            </a:r>
            <a:r>
              <a:rPr lang="tr-TR" sz="3200" b="1" dirty="0" smtClean="0"/>
              <a:t/>
            </a:r>
            <a:br>
              <a:rPr lang="tr-TR" sz="3200" b="1" dirty="0" smtClean="0"/>
            </a:br>
            <a:r>
              <a:rPr lang="tr-TR" sz="3200" b="1" dirty="0" smtClean="0">
                <a:solidFill>
                  <a:srgbClr val="002060"/>
                </a:solidFill>
              </a:rPr>
              <a:t>2015 – 16 SEZONU / 25.10 – 04.11.2015</a:t>
            </a:r>
            <a:r>
              <a:rPr lang="tr-TR" sz="3200" b="1" dirty="0" smtClean="0"/>
              <a:t/>
            </a:r>
            <a:br>
              <a:rPr lang="tr-TR" sz="3200" b="1" dirty="0" smtClean="0"/>
            </a:br>
            <a:r>
              <a:rPr lang="tr-TR" sz="3200" b="1" dirty="0" smtClean="0">
                <a:solidFill>
                  <a:srgbClr val="FF0000"/>
                </a:solidFill>
              </a:rPr>
              <a:t>İSPANYA SEYAHATİ  SUNUMU</a:t>
            </a:r>
            <a:endParaRPr lang="tr-TR" sz="3200" b="1" dirty="0">
              <a:solidFill>
                <a:srgbClr val="FF0000"/>
              </a:solidFill>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5896" y="0"/>
            <a:ext cx="1656184" cy="1052736"/>
          </a:xfrm>
          <a:prstGeom prst="rect">
            <a:avLst/>
          </a:prstGeom>
        </p:spPr>
      </p:pic>
      <p:pic>
        <p:nvPicPr>
          <p:cNvPr id="5" name="İçerik Yer Tutucus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1052736"/>
            <a:ext cx="7920880" cy="4392488"/>
          </a:xfrm>
          <a:prstGeom prst="rect">
            <a:avLst/>
          </a:prstGeom>
        </p:spPr>
      </p:pic>
    </p:spTree>
    <p:extLst>
      <p:ext uri="{BB962C8B-B14F-4D97-AF65-F5344CB8AC3E}">
        <p14:creationId xmlns:p14="http://schemas.microsoft.com/office/powerpoint/2010/main" val="7948229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5" y="66596"/>
            <a:ext cx="683568" cy="648072"/>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696" y="749304"/>
            <a:ext cx="6984776" cy="5331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10719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solidFill>
                  <a:srgbClr val="FF0000"/>
                </a:solidFill>
                <a:effectLst>
                  <a:outerShdw blurRad="38100" dist="38100" dir="2700000" algn="tl">
                    <a:srgbClr val="000000">
                      <a:alpha val="43137"/>
                    </a:srgbClr>
                  </a:outerShdw>
                </a:effectLst>
              </a:rPr>
              <a:t>3</a:t>
            </a:r>
            <a:r>
              <a:rPr lang="tr-TR" b="1" dirty="0" smtClean="0">
                <a:solidFill>
                  <a:srgbClr val="FF0000"/>
                </a:solidFill>
                <a:effectLst>
                  <a:outerShdw blurRad="38100" dist="38100" dir="2700000" algn="tl">
                    <a:srgbClr val="000000">
                      <a:alpha val="43137"/>
                    </a:srgbClr>
                  </a:outerShdw>
                </a:effectLst>
              </a:rPr>
              <a:t>.GÜN</a:t>
            </a:r>
            <a:r>
              <a:rPr lang="tr-TR" b="1" dirty="0" smtClean="0">
                <a:effectLst>
                  <a:outerShdw blurRad="38100" dist="38100" dir="2700000" algn="tl">
                    <a:srgbClr val="000000">
                      <a:alpha val="43137"/>
                    </a:srgbClr>
                  </a:outerShdw>
                </a:effectLst>
              </a:rPr>
              <a:t> </a:t>
            </a:r>
            <a:r>
              <a:rPr lang="tr-TR" b="1" dirty="0" smtClean="0">
                <a:solidFill>
                  <a:srgbClr val="002060"/>
                </a:solidFill>
                <a:effectLst>
                  <a:outerShdw blurRad="38100" dist="38100" dir="2700000" algn="tl">
                    <a:srgbClr val="000000">
                      <a:alpha val="43137"/>
                    </a:srgbClr>
                  </a:outerShdw>
                </a:effectLst>
              </a:rPr>
              <a:t>27.10.2015 Salı</a:t>
            </a:r>
            <a:endParaRPr lang="tr-TR" dirty="0"/>
          </a:p>
        </p:txBody>
      </p:sp>
      <p:sp>
        <p:nvSpPr>
          <p:cNvPr id="12" name="Başlık 1"/>
          <p:cNvSpPr txBox="1">
            <a:spLocks/>
          </p:cNvSpPr>
          <p:nvPr/>
        </p:nvSpPr>
        <p:spPr>
          <a:xfrm>
            <a:off x="396248" y="1201316"/>
            <a:ext cx="864024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latin typeface="+mn-lt"/>
                <a:ea typeface="+mn-ea"/>
                <a:cs typeface="+mn-cs"/>
              </a:rPr>
              <a:t>Real Sociedad’ın 2000  takımı ile  ilk hazırlık maçını oynadık ve 4-0 mağlup olduk.</a:t>
            </a:r>
            <a:endParaRPr lang="tr-TR" sz="2400" dirty="0">
              <a:latin typeface="+mn-lt"/>
              <a:ea typeface="+mn-ea"/>
              <a:cs typeface="+mn-cs"/>
            </a:endParaRPr>
          </a:p>
        </p:txBody>
      </p:sp>
      <p:pic>
        <p:nvPicPr>
          <p:cNvPr id="13" name="Resim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4316"/>
            <a:ext cx="9144000" cy="4513684"/>
          </a:xfrm>
          <a:prstGeom prst="rect">
            <a:avLst/>
          </a:prstGeom>
        </p:spPr>
      </p:pic>
      <p:pic>
        <p:nvPicPr>
          <p:cNvPr id="14" name="İçerik Yer Tutucus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 y="66596"/>
            <a:ext cx="683568" cy="648072"/>
          </a:xfrm>
          <a:prstGeom prst="rect">
            <a:avLst/>
          </a:prstGeom>
        </p:spPr>
      </p:pic>
    </p:spTree>
    <p:extLst>
      <p:ext uri="{BB962C8B-B14F-4D97-AF65-F5344CB8AC3E}">
        <p14:creationId xmlns:p14="http://schemas.microsoft.com/office/powerpoint/2010/main" val="36357594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1628800"/>
            <a:ext cx="8229600" cy="4525963"/>
          </a:xfrm>
        </p:spPr>
        <p:txBody>
          <a:bodyPr>
            <a:normAutofit fontScale="92500" lnSpcReduction="20000"/>
          </a:bodyPr>
          <a:lstStyle/>
          <a:p>
            <a:r>
              <a:rPr lang="tr-TR" sz="2400" dirty="0" smtClean="0"/>
              <a:t> İkinci antrenman için </a:t>
            </a:r>
            <a:r>
              <a:rPr lang="tr-TR" sz="2400" dirty="0"/>
              <a:t>Real </a:t>
            </a:r>
            <a:r>
              <a:rPr lang="tr-TR" sz="2400" dirty="0" smtClean="0"/>
              <a:t>Sociedad’ın</a:t>
            </a:r>
          </a:p>
          <a:p>
            <a:pPr marL="0" indent="0">
              <a:buNone/>
            </a:pPr>
            <a:r>
              <a:rPr lang="tr-TR" sz="2400" dirty="0" smtClean="0"/>
              <a:t>      tesislerine gittik. Yenileme antrenmanı </a:t>
            </a:r>
          </a:p>
          <a:p>
            <a:pPr marL="0" indent="0">
              <a:buNone/>
            </a:pPr>
            <a:r>
              <a:rPr lang="tr-TR" sz="2400" dirty="0"/>
              <a:t> </a:t>
            </a:r>
            <a:r>
              <a:rPr lang="tr-TR" sz="2400" dirty="0" smtClean="0"/>
              <a:t>     yaptık.</a:t>
            </a:r>
          </a:p>
          <a:p>
            <a:pPr marL="0" indent="0">
              <a:buNone/>
            </a:pPr>
            <a:endParaRPr lang="tr-TR" sz="2400" dirty="0" smtClean="0"/>
          </a:p>
          <a:p>
            <a:pPr marL="0" indent="0">
              <a:buNone/>
            </a:pPr>
            <a:r>
              <a:rPr lang="tr-TR" sz="1600" dirty="0" smtClean="0"/>
              <a:t>         </a:t>
            </a:r>
            <a:r>
              <a:rPr lang="tr-TR" sz="1600" dirty="0" smtClean="0">
                <a:solidFill>
                  <a:srgbClr val="FF0000"/>
                </a:solidFill>
              </a:rPr>
              <a:t>ÖGLE YEMEĞİNDEN SONRA ;</a:t>
            </a:r>
          </a:p>
          <a:p>
            <a:r>
              <a:rPr lang="tr-TR" sz="2400" dirty="0" smtClean="0"/>
              <a:t> Oynadığımız </a:t>
            </a:r>
            <a:r>
              <a:rPr lang="tr-TR" sz="2400" dirty="0"/>
              <a:t>Real </a:t>
            </a:r>
            <a:r>
              <a:rPr lang="tr-TR" sz="2400" dirty="0" smtClean="0"/>
              <a:t>Sociedad</a:t>
            </a:r>
          </a:p>
          <a:p>
            <a:pPr marL="0" indent="0">
              <a:buNone/>
            </a:pPr>
            <a:r>
              <a:rPr lang="tr-TR" sz="2400" dirty="0" smtClean="0"/>
              <a:t>      maçının kaldığımız otelde analizini </a:t>
            </a:r>
          </a:p>
          <a:p>
            <a:pPr marL="0" indent="0">
              <a:buNone/>
            </a:pPr>
            <a:r>
              <a:rPr lang="tr-TR" sz="2400" dirty="0"/>
              <a:t> </a:t>
            </a:r>
            <a:r>
              <a:rPr lang="tr-TR" sz="2400" dirty="0" smtClean="0"/>
              <a:t>     yaptık.</a:t>
            </a:r>
          </a:p>
          <a:p>
            <a:pPr marL="0" indent="0">
              <a:buNone/>
            </a:pPr>
            <a:endParaRPr lang="tr-TR" sz="2400" dirty="0" smtClean="0"/>
          </a:p>
          <a:p>
            <a:pPr marL="0" indent="0">
              <a:buNone/>
            </a:pPr>
            <a:r>
              <a:rPr lang="tr-TR" sz="1600" dirty="0" smtClean="0">
                <a:solidFill>
                  <a:srgbClr val="FF0000"/>
                </a:solidFill>
              </a:rPr>
              <a:t>         TAKIM ANALİZİNDEN SONRA ;</a:t>
            </a:r>
          </a:p>
          <a:p>
            <a:pPr marL="0" indent="0">
              <a:buNone/>
            </a:pPr>
            <a:r>
              <a:rPr lang="tr-TR" sz="2400" dirty="0" smtClean="0"/>
              <a:t>      Oyuncularımıza serbest kıyafet  </a:t>
            </a:r>
          </a:p>
          <a:p>
            <a:pPr marL="0" indent="0">
              <a:buNone/>
            </a:pPr>
            <a:r>
              <a:rPr lang="tr-TR" sz="2400" dirty="0" smtClean="0"/>
              <a:t>      giyinmelerine izin verdik. </a:t>
            </a:r>
          </a:p>
          <a:p>
            <a:pPr marL="0" indent="0">
              <a:buNone/>
            </a:pPr>
            <a:r>
              <a:rPr lang="tr-TR" sz="2400" dirty="0" smtClean="0"/>
              <a:t>      Hep birlikte, San </a:t>
            </a:r>
            <a:r>
              <a:rPr lang="tr-TR" sz="2400" dirty="0" err="1" smtClean="0"/>
              <a:t>Sebastian</a:t>
            </a:r>
            <a:r>
              <a:rPr lang="tr-TR" sz="2400" dirty="0" smtClean="0"/>
              <a:t> şehir turunu  </a:t>
            </a:r>
          </a:p>
          <a:p>
            <a:pPr marL="0" indent="0">
              <a:buNone/>
            </a:pPr>
            <a:r>
              <a:rPr lang="tr-TR" sz="2400" dirty="0" smtClean="0"/>
              <a:t>      gerçekleştirdik.</a:t>
            </a:r>
          </a:p>
        </p:txBody>
      </p:sp>
      <p:sp>
        <p:nvSpPr>
          <p:cNvPr id="7" name="Başlık 1"/>
          <p:cNvSpPr>
            <a:spLocks noGrp="1"/>
          </p:cNvSpPr>
          <p:nvPr>
            <p:ph type="title"/>
          </p:nvPr>
        </p:nvSpPr>
        <p:spPr>
          <a:xfrm>
            <a:off x="-1476672" y="188640"/>
            <a:ext cx="8229600" cy="1143000"/>
          </a:xfrm>
        </p:spPr>
        <p:txBody>
          <a:bodyPr>
            <a:normAutofit fontScale="90000"/>
          </a:bodyPr>
          <a:lstStyle/>
          <a:p>
            <a:r>
              <a:rPr lang="tr-TR" b="1" dirty="0" smtClean="0">
                <a:solidFill>
                  <a:srgbClr val="FF0000"/>
                </a:solidFill>
                <a:effectLst>
                  <a:outerShdw blurRad="38100" dist="38100" dir="2700000" algn="tl">
                    <a:srgbClr val="000000">
                      <a:alpha val="43137"/>
                    </a:srgbClr>
                  </a:outerShdw>
                </a:effectLst>
              </a:rPr>
              <a:t>4.GÜN</a:t>
            </a:r>
            <a:r>
              <a:rPr lang="tr-TR" b="1" dirty="0" smtClean="0">
                <a:effectLst>
                  <a:outerShdw blurRad="38100" dist="38100" dir="2700000" algn="tl">
                    <a:srgbClr val="000000">
                      <a:alpha val="43137"/>
                    </a:srgbClr>
                  </a:outerShdw>
                </a:effectLst>
              </a:rPr>
              <a:t> </a:t>
            </a:r>
            <a:r>
              <a:rPr lang="tr-TR" b="1" dirty="0" smtClean="0">
                <a:solidFill>
                  <a:srgbClr val="002060"/>
                </a:solidFill>
                <a:effectLst>
                  <a:outerShdw blurRad="38100" dist="38100" dir="2700000" algn="tl">
                    <a:srgbClr val="000000">
                      <a:alpha val="43137"/>
                    </a:srgbClr>
                  </a:outerShdw>
                </a:effectLst>
              </a:rPr>
              <a:t>28.10.2015</a:t>
            </a:r>
            <a:br>
              <a:rPr lang="tr-TR" b="1" dirty="0" smtClean="0">
                <a:solidFill>
                  <a:srgbClr val="002060"/>
                </a:solidFill>
                <a:effectLst>
                  <a:outerShdw blurRad="38100" dist="38100" dir="2700000" algn="tl">
                    <a:srgbClr val="000000">
                      <a:alpha val="43137"/>
                    </a:srgbClr>
                  </a:outerShdw>
                </a:effectLst>
              </a:rPr>
            </a:br>
            <a:r>
              <a:rPr lang="tr-TR" b="1" dirty="0" smtClean="0">
                <a:solidFill>
                  <a:srgbClr val="002060"/>
                </a:solidFill>
                <a:effectLst>
                  <a:outerShdw blurRad="38100" dist="38100" dir="2700000" algn="tl">
                    <a:srgbClr val="000000">
                      <a:alpha val="43137"/>
                    </a:srgbClr>
                  </a:outerShdw>
                </a:effectLst>
              </a:rPr>
              <a:t>Çarşamba</a:t>
            </a:r>
            <a:endParaRPr lang="tr-TR" dirty="0"/>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375" y="15489"/>
            <a:ext cx="3857625" cy="6858000"/>
          </a:xfrm>
          <a:prstGeom prst="rect">
            <a:avLst/>
          </a:prstGeom>
        </p:spPr>
      </p:pic>
      <p:pic>
        <p:nvPicPr>
          <p:cNvPr id="12" name="İçerik Yer Tutucus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 y="66596"/>
            <a:ext cx="683568" cy="648072"/>
          </a:xfrm>
          <a:prstGeom prst="rect">
            <a:avLst/>
          </a:prstGeom>
        </p:spPr>
      </p:pic>
    </p:spTree>
    <p:extLst>
      <p:ext uri="{BB962C8B-B14F-4D97-AF65-F5344CB8AC3E}">
        <p14:creationId xmlns:p14="http://schemas.microsoft.com/office/powerpoint/2010/main" val="7935647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781021"/>
            <a:ext cx="8229600" cy="4525963"/>
          </a:xfrm>
        </p:spPr>
        <p:txBody>
          <a:bodyPr>
            <a:normAutofit/>
          </a:bodyPr>
          <a:lstStyle/>
          <a:p>
            <a:pPr marL="0" indent="0">
              <a:buNone/>
            </a:pPr>
            <a:r>
              <a:rPr lang="tr-TR" sz="2400" dirty="0" smtClean="0"/>
              <a:t>Fransa’ya geçerek Fransa 2.Lig Takımlarından Aviron Bayonnais U15 Takımı ile ikinci hazırlık maçımızı oynadık. Gökberk Efe 2 ve Taha Tunç 2 şer gol attılar.(4-0 galip ayrıldık.)</a:t>
            </a:r>
            <a:endParaRPr lang="tr-TR" sz="2400" dirty="0"/>
          </a:p>
        </p:txBody>
      </p:sp>
      <p:sp>
        <p:nvSpPr>
          <p:cNvPr id="4" name="Başlık 1"/>
          <p:cNvSpPr txBox="1">
            <a:spLocks/>
          </p:cNvSpPr>
          <p:nvPr/>
        </p:nvSpPr>
        <p:spPr>
          <a:xfrm>
            <a:off x="609600" y="-344351"/>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b="1" dirty="0">
                <a:solidFill>
                  <a:srgbClr val="FF0000"/>
                </a:solidFill>
                <a:effectLst>
                  <a:outerShdw blurRad="38100" dist="38100" dir="2700000" algn="tl">
                    <a:srgbClr val="000000">
                      <a:alpha val="43137"/>
                    </a:srgbClr>
                  </a:outerShdw>
                </a:effectLst>
              </a:rPr>
              <a:t>5</a:t>
            </a:r>
            <a:r>
              <a:rPr lang="tr-TR" b="1" dirty="0" smtClean="0">
                <a:solidFill>
                  <a:srgbClr val="FF0000"/>
                </a:solidFill>
                <a:effectLst>
                  <a:outerShdw blurRad="38100" dist="38100" dir="2700000" algn="tl">
                    <a:srgbClr val="000000">
                      <a:alpha val="43137"/>
                    </a:srgbClr>
                  </a:outerShdw>
                </a:effectLst>
              </a:rPr>
              <a:t>.GÜN</a:t>
            </a:r>
            <a:r>
              <a:rPr lang="tr-TR" b="1" dirty="0" smtClean="0">
                <a:effectLst>
                  <a:outerShdw blurRad="38100" dist="38100" dir="2700000" algn="tl">
                    <a:srgbClr val="000000">
                      <a:alpha val="43137"/>
                    </a:srgbClr>
                  </a:outerShdw>
                </a:effectLst>
              </a:rPr>
              <a:t> </a:t>
            </a:r>
            <a:r>
              <a:rPr lang="tr-TR" b="1" dirty="0" smtClean="0">
                <a:solidFill>
                  <a:srgbClr val="002060"/>
                </a:solidFill>
                <a:effectLst>
                  <a:outerShdw blurRad="38100" dist="38100" dir="2700000" algn="tl">
                    <a:srgbClr val="000000">
                      <a:alpha val="43137"/>
                    </a:srgbClr>
                  </a:outerShdw>
                </a:effectLst>
              </a:rPr>
              <a:t>29.10.2015 Perşembe</a:t>
            </a:r>
            <a:endParaRPr lang="tr-TR"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4864"/>
            <a:ext cx="9144000" cy="4653136"/>
          </a:xfrm>
          <a:prstGeom prst="rect">
            <a:avLst/>
          </a:prstGeom>
        </p:spPr>
      </p:pic>
      <p:pic>
        <p:nvPicPr>
          <p:cNvPr id="6" name="İçerik Yer Tutucus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 y="66596"/>
            <a:ext cx="683568" cy="648072"/>
          </a:xfrm>
          <a:prstGeom prst="rect">
            <a:avLst/>
          </a:prstGeom>
        </p:spPr>
      </p:pic>
    </p:spTree>
    <p:extLst>
      <p:ext uri="{BB962C8B-B14F-4D97-AF65-F5344CB8AC3E}">
        <p14:creationId xmlns:p14="http://schemas.microsoft.com/office/powerpoint/2010/main" val="9802672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sz="2400" dirty="0" smtClean="0"/>
              <a:t>Üçüncü </a:t>
            </a:r>
            <a:r>
              <a:rPr lang="tr-TR" sz="2400" dirty="0"/>
              <a:t>antrenman için Real Sociedad’ın</a:t>
            </a:r>
          </a:p>
          <a:p>
            <a:pPr marL="0" indent="0">
              <a:buNone/>
            </a:pPr>
            <a:r>
              <a:rPr lang="tr-TR" sz="2400" dirty="0"/>
              <a:t> </a:t>
            </a:r>
            <a:r>
              <a:rPr lang="tr-TR" sz="2400" dirty="0" smtClean="0"/>
              <a:t>    tesislerine </a:t>
            </a:r>
            <a:r>
              <a:rPr lang="tr-TR" sz="2400" dirty="0"/>
              <a:t>gittik</a:t>
            </a:r>
            <a:r>
              <a:rPr lang="tr-TR" sz="2400" dirty="0" smtClean="0"/>
              <a:t>.</a:t>
            </a:r>
          </a:p>
          <a:p>
            <a:pPr marL="0" indent="0">
              <a:buNone/>
            </a:pPr>
            <a:endParaRPr lang="tr-TR" sz="2400" dirty="0" smtClean="0"/>
          </a:p>
          <a:p>
            <a:pPr marL="0" indent="0">
              <a:buNone/>
            </a:pPr>
            <a:r>
              <a:rPr lang="tr-TR" sz="1600" dirty="0" smtClean="0"/>
              <a:t>        </a:t>
            </a:r>
            <a:r>
              <a:rPr lang="tr-TR" sz="1600" dirty="0" smtClean="0">
                <a:solidFill>
                  <a:srgbClr val="FF0000"/>
                </a:solidFill>
              </a:rPr>
              <a:t>ÖĞLE YEMEĞİNDEN SONRA;</a:t>
            </a:r>
          </a:p>
          <a:p>
            <a:r>
              <a:rPr lang="tr-TR" sz="2400" dirty="0" smtClean="0"/>
              <a:t>Oynadığımız </a:t>
            </a:r>
            <a:r>
              <a:rPr lang="tr-TR" sz="2400" dirty="0"/>
              <a:t>Aviron Bayonnais </a:t>
            </a:r>
            <a:r>
              <a:rPr lang="tr-TR" sz="2400" dirty="0" smtClean="0"/>
              <a:t>maçının analizini yaptık.</a:t>
            </a:r>
          </a:p>
          <a:p>
            <a:endParaRPr lang="tr-TR" sz="2400" dirty="0"/>
          </a:p>
          <a:p>
            <a:pPr marL="0" indent="0">
              <a:buNone/>
            </a:pPr>
            <a:r>
              <a:rPr lang="tr-TR" sz="2400" dirty="0" smtClean="0"/>
              <a:t>    </a:t>
            </a:r>
            <a:r>
              <a:rPr lang="tr-TR" sz="1600" dirty="0" smtClean="0"/>
              <a:t> </a:t>
            </a:r>
            <a:r>
              <a:rPr lang="tr-TR" sz="1600" dirty="0" smtClean="0">
                <a:solidFill>
                  <a:srgbClr val="FF0000"/>
                </a:solidFill>
              </a:rPr>
              <a:t>TAKIM ANALİZİNDEN SONRA;</a:t>
            </a:r>
            <a:endParaRPr lang="tr-TR" sz="1600" dirty="0" smtClean="0"/>
          </a:p>
          <a:p>
            <a:r>
              <a:rPr lang="tr-TR" sz="2400" dirty="0" smtClean="0"/>
              <a:t>Oyuncularımıza  kaldığımız otelin yakınlarında dolaşmaları için serbest zaman verdik.</a:t>
            </a:r>
          </a:p>
          <a:p>
            <a:endParaRPr lang="tr-TR" sz="2400" dirty="0"/>
          </a:p>
          <a:p>
            <a:endParaRPr lang="tr-TR" dirty="0"/>
          </a:p>
        </p:txBody>
      </p:sp>
      <p:sp>
        <p:nvSpPr>
          <p:cNvPr id="4" name="Başlık 1"/>
          <p:cNvSpPr>
            <a:spLocks noGrp="1"/>
          </p:cNvSpPr>
          <p:nvPr>
            <p:ph type="title"/>
          </p:nvPr>
        </p:nvSpPr>
        <p:spPr/>
        <p:txBody>
          <a:bodyPr/>
          <a:lstStyle/>
          <a:p>
            <a:r>
              <a:rPr lang="tr-TR" b="1" dirty="0" smtClean="0">
                <a:solidFill>
                  <a:srgbClr val="FF0000"/>
                </a:solidFill>
                <a:effectLst>
                  <a:outerShdw blurRad="38100" dist="38100" dir="2700000" algn="tl">
                    <a:srgbClr val="000000">
                      <a:alpha val="43137"/>
                    </a:srgbClr>
                  </a:outerShdw>
                </a:effectLst>
              </a:rPr>
              <a:t>6.GÜN</a:t>
            </a:r>
            <a:r>
              <a:rPr lang="tr-TR" b="1" dirty="0" smtClean="0">
                <a:effectLst>
                  <a:outerShdw blurRad="38100" dist="38100" dir="2700000" algn="tl">
                    <a:srgbClr val="000000">
                      <a:alpha val="43137"/>
                    </a:srgbClr>
                  </a:outerShdw>
                </a:effectLst>
              </a:rPr>
              <a:t> </a:t>
            </a:r>
            <a:r>
              <a:rPr lang="tr-TR" b="1" dirty="0" smtClean="0">
                <a:solidFill>
                  <a:srgbClr val="002060"/>
                </a:solidFill>
                <a:effectLst>
                  <a:outerShdw blurRad="38100" dist="38100" dir="2700000" algn="tl">
                    <a:srgbClr val="000000">
                      <a:alpha val="43137"/>
                    </a:srgbClr>
                  </a:outerShdw>
                </a:effectLst>
              </a:rPr>
              <a:t>30.10.2015 Cuma</a:t>
            </a:r>
            <a:endParaRPr lang="tr-TR" dirty="0"/>
          </a:p>
        </p:txBody>
      </p:sp>
      <p:pic>
        <p:nvPicPr>
          <p:cNvPr id="6" name="İçerik Yer Tutucus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5" y="66596"/>
            <a:ext cx="683568" cy="648072"/>
          </a:xfrm>
          <a:prstGeom prst="rect">
            <a:avLst/>
          </a:prstGeom>
        </p:spPr>
      </p:pic>
    </p:spTree>
    <p:extLst>
      <p:ext uri="{BB962C8B-B14F-4D97-AF65-F5344CB8AC3E}">
        <p14:creationId xmlns:p14="http://schemas.microsoft.com/office/powerpoint/2010/main" val="28338404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908720"/>
            <a:ext cx="8229600" cy="4525963"/>
          </a:xfrm>
        </p:spPr>
        <p:txBody>
          <a:bodyPr>
            <a:normAutofit/>
          </a:bodyPr>
          <a:lstStyle/>
          <a:p>
            <a:pPr marL="0" indent="0">
              <a:buNone/>
            </a:pPr>
            <a:r>
              <a:rPr lang="tr-TR" sz="2400" dirty="0"/>
              <a:t>Athletic Bilbao </a:t>
            </a:r>
            <a:r>
              <a:rPr lang="tr-TR" sz="2400" dirty="0" smtClean="0"/>
              <a:t>ile 3. Hazırlık maçımızı oynadık. Tek golümüzü Gökberk Efe attı. (4 -1 mağlup ayrıldık.)Oyun olarak iyi bir performans sergiledik. Girdiğimiz çok sayıda gol pozisyonunu değerlendiremedik. Bununla beraber çok basit goller yedik.</a:t>
            </a:r>
            <a:endParaRPr lang="tr-TR" sz="2400" dirty="0"/>
          </a:p>
        </p:txBody>
      </p:sp>
      <p:sp>
        <p:nvSpPr>
          <p:cNvPr id="4" name="Başlık 1"/>
          <p:cNvSpPr>
            <a:spLocks noGrp="1"/>
          </p:cNvSpPr>
          <p:nvPr>
            <p:ph type="title"/>
          </p:nvPr>
        </p:nvSpPr>
        <p:spPr>
          <a:xfrm>
            <a:off x="457200" y="0"/>
            <a:ext cx="8229600" cy="1143000"/>
          </a:xfrm>
        </p:spPr>
        <p:txBody>
          <a:bodyPr/>
          <a:lstStyle/>
          <a:p>
            <a:r>
              <a:rPr lang="tr-TR" b="1" dirty="0" smtClean="0">
                <a:solidFill>
                  <a:srgbClr val="FF0000"/>
                </a:solidFill>
                <a:effectLst>
                  <a:outerShdw blurRad="38100" dist="38100" dir="2700000" algn="tl">
                    <a:srgbClr val="000000">
                      <a:alpha val="43137"/>
                    </a:srgbClr>
                  </a:outerShdw>
                </a:effectLst>
              </a:rPr>
              <a:t>7.GÜN</a:t>
            </a:r>
            <a:r>
              <a:rPr lang="tr-TR" b="1" dirty="0" smtClean="0">
                <a:effectLst>
                  <a:outerShdw blurRad="38100" dist="38100" dir="2700000" algn="tl">
                    <a:srgbClr val="000000">
                      <a:alpha val="43137"/>
                    </a:srgbClr>
                  </a:outerShdw>
                </a:effectLst>
              </a:rPr>
              <a:t> </a:t>
            </a:r>
            <a:r>
              <a:rPr lang="tr-TR" b="1" dirty="0" smtClean="0">
                <a:solidFill>
                  <a:srgbClr val="002060"/>
                </a:solidFill>
                <a:effectLst>
                  <a:outerShdw blurRad="38100" dist="38100" dir="2700000" algn="tl">
                    <a:srgbClr val="000000">
                      <a:alpha val="43137"/>
                    </a:srgbClr>
                  </a:outerShdw>
                </a:effectLst>
              </a:rPr>
              <a:t>31.10.2015 Cumartesi</a:t>
            </a:r>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0888"/>
            <a:ext cx="9144000" cy="4437112"/>
          </a:xfrm>
          <a:prstGeom prst="rect">
            <a:avLst/>
          </a:prstGeom>
        </p:spPr>
      </p:pic>
    </p:spTree>
    <p:extLst>
      <p:ext uri="{BB962C8B-B14F-4D97-AF65-F5344CB8AC3E}">
        <p14:creationId xmlns:p14="http://schemas.microsoft.com/office/powerpoint/2010/main" val="18850985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354162"/>
          </a:xfrm>
        </p:spPr>
        <p:txBody>
          <a:bodyPr>
            <a:normAutofit fontScale="90000"/>
          </a:bodyPr>
          <a:lstStyle/>
          <a:p>
            <a:pPr algn="l"/>
            <a:r>
              <a:rPr lang="tr-TR" sz="2400" dirty="0" smtClean="0"/>
              <a:t>Maçın devresi olduğunda </a:t>
            </a:r>
            <a:r>
              <a:rPr lang="tr-TR" sz="2400" dirty="0" err="1" smtClean="0"/>
              <a:t>Bilbao’lu</a:t>
            </a:r>
            <a:r>
              <a:rPr lang="tr-TR" sz="2400" dirty="0" smtClean="0"/>
              <a:t> oyuncular resimde görüldüğü gibi ilk yarının değerlendirmesini kendi aralarında yaptılar. Son konuşma antrenör tarafından yapıldı. Aynı konuşmayı maç sonrası soyunma odasında yaptıklarını öğrendik.</a:t>
            </a:r>
            <a:endParaRPr lang="tr-TR" sz="2400"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5" y="1600200"/>
            <a:ext cx="8280920" cy="4637112"/>
          </a:xfrm>
        </p:spPr>
      </p:pic>
    </p:spTree>
    <p:extLst>
      <p:ext uri="{BB962C8B-B14F-4D97-AF65-F5344CB8AC3E}">
        <p14:creationId xmlns:p14="http://schemas.microsoft.com/office/powerpoint/2010/main" val="976922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11560" y="-243408"/>
            <a:ext cx="8229600" cy="3672408"/>
          </a:xfrm>
        </p:spPr>
        <p:txBody>
          <a:bodyPr>
            <a:normAutofit/>
          </a:bodyPr>
          <a:lstStyle/>
          <a:p>
            <a:pPr algn="l"/>
            <a:r>
              <a:rPr lang="tr-TR" sz="1600" dirty="0" smtClean="0">
                <a:solidFill>
                  <a:srgbClr val="FF0000"/>
                </a:solidFill>
              </a:rPr>
              <a:t>MAÇ ÖNCESİ;</a:t>
            </a:r>
            <a:r>
              <a:rPr lang="tr-TR" sz="2400" dirty="0" smtClean="0"/>
              <a:t/>
            </a:r>
            <a:br>
              <a:rPr lang="tr-TR" sz="2400" dirty="0" smtClean="0"/>
            </a:br>
            <a:r>
              <a:rPr lang="tr-TR" sz="2400" dirty="0" smtClean="0"/>
              <a:t>Athletic Bilbao U11-Sporting </a:t>
            </a:r>
            <a:r>
              <a:rPr lang="tr-TR" sz="2400" dirty="0" err="1" smtClean="0"/>
              <a:t>Lutx</a:t>
            </a:r>
            <a:r>
              <a:rPr lang="tr-TR" sz="2400" dirty="0" smtClean="0"/>
              <a:t> U12 maçını teknik ekip olarak izledik. </a:t>
            </a:r>
            <a:r>
              <a:rPr lang="tr-TR" sz="2400" dirty="0" err="1" smtClean="0"/>
              <a:t>Sporting</a:t>
            </a:r>
            <a:r>
              <a:rPr lang="tr-TR" sz="2400" dirty="0" smtClean="0"/>
              <a:t> </a:t>
            </a:r>
            <a:r>
              <a:rPr lang="tr-TR" sz="2400" dirty="0" err="1" smtClean="0"/>
              <a:t>Lutx</a:t>
            </a:r>
            <a:r>
              <a:rPr lang="tr-TR" sz="2400" dirty="0" smtClean="0"/>
              <a:t>, Bilbao semt takımlarından biriymiş. </a:t>
            </a:r>
            <a:r>
              <a:rPr lang="tr-TR" sz="2400" dirty="0" err="1" smtClean="0"/>
              <a:t>Ath.Bibao</a:t>
            </a:r>
            <a:r>
              <a:rPr lang="tr-TR" sz="2400" dirty="0" smtClean="0"/>
              <a:t> takımı toplam 115  semt ve okul takımı ile bağlantılı çalışıyormuş. Bu takımların yıllık masraflarını karşılayarak istedikleri oyuncuyu kendi kadrolarına dahil ediyorlarmış. Sahada sistem olarak (1+3+3 dizilişinde) oynuyorlar.</a:t>
            </a:r>
            <a:br>
              <a:rPr lang="tr-TR" sz="2400" dirty="0" smtClean="0"/>
            </a:br>
            <a:r>
              <a:rPr lang="tr-TR" sz="2400" dirty="0" smtClean="0"/>
              <a:t>Neden ; 7V7 diye sorduğumuzda bu sistemin 11v11 oyuna geçişinde en uygun sistem olduğunu söylediler. </a:t>
            </a:r>
            <a:endParaRPr lang="tr-TR" sz="1800" dirty="0"/>
          </a:p>
        </p:txBody>
      </p:sp>
      <p:pic>
        <p:nvPicPr>
          <p:cNvPr id="4" name="İçerik Yer Tutucus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5" y="66596"/>
            <a:ext cx="683568" cy="648072"/>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92" y="3429000"/>
            <a:ext cx="9144000" cy="3429000"/>
          </a:xfrm>
          <a:prstGeom prst="rect">
            <a:avLst/>
          </a:prstGeom>
        </p:spPr>
      </p:pic>
    </p:spTree>
    <p:extLst>
      <p:ext uri="{BB962C8B-B14F-4D97-AF65-F5344CB8AC3E}">
        <p14:creationId xmlns:p14="http://schemas.microsoft.com/office/powerpoint/2010/main" val="175788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400" dirty="0" err="1" smtClean="0"/>
              <a:t>Athletic</a:t>
            </a:r>
            <a:r>
              <a:rPr lang="tr-TR" sz="2400" dirty="0" smtClean="0"/>
              <a:t> Bilbao Takımının Alt yapı sorumlusu  </a:t>
            </a:r>
            <a:r>
              <a:rPr lang="tr-TR" sz="2400" dirty="0" err="1" smtClean="0"/>
              <a:t>Jose</a:t>
            </a:r>
            <a:r>
              <a:rPr lang="tr-TR" sz="2400" dirty="0" smtClean="0"/>
              <a:t> Mori </a:t>
            </a:r>
            <a:r>
              <a:rPr lang="tr-TR" sz="2400" dirty="0" err="1" smtClean="0"/>
              <a:t>Sevillano</a:t>
            </a:r>
            <a:r>
              <a:rPr lang="tr-TR" sz="2400" dirty="0" smtClean="0"/>
              <a:t> </a:t>
            </a:r>
            <a:br>
              <a:rPr lang="tr-TR" sz="2400" dirty="0" smtClean="0"/>
            </a:br>
            <a:r>
              <a:rPr lang="tr-TR" sz="2400" dirty="0" smtClean="0"/>
              <a:t>dan alt yapıda yaptıkları ile ilgili bilgiler aldık.</a:t>
            </a:r>
            <a:endParaRPr lang="tr-TR" sz="2400"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84784"/>
            <a:ext cx="9143999" cy="5373216"/>
          </a:xfrm>
        </p:spPr>
      </p:pic>
    </p:spTree>
    <p:extLst>
      <p:ext uri="{BB962C8B-B14F-4D97-AF65-F5344CB8AC3E}">
        <p14:creationId xmlns:p14="http://schemas.microsoft.com/office/powerpoint/2010/main" val="4812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5" y="0"/>
            <a:ext cx="9144000" cy="6858000"/>
          </a:xfrm>
          <a:prstGeom prst="rect">
            <a:avLst/>
          </a:prstGeom>
        </p:spPr>
      </p:pic>
      <p:sp>
        <p:nvSpPr>
          <p:cNvPr id="5" name="Başlık 1"/>
          <p:cNvSpPr>
            <a:spLocks noGrp="1"/>
          </p:cNvSpPr>
          <p:nvPr>
            <p:ph type="title"/>
          </p:nvPr>
        </p:nvSpPr>
        <p:spPr>
          <a:xfrm>
            <a:off x="3635896" y="1268760"/>
            <a:ext cx="8229600" cy="1143000"/>
          </a:xfrm>
        </p:spPr>
        <p:txBody>
          <a:bodyPr>
            <a:normAutofit/>
          </a:bodyPr>
          <a:lstStyle/>
          <a:p>
            <a:pPr algn="l"/>
            <a:r>
              <a:rPr lang="tr-TR" sz="1800" dirty="0" smtClean="0">
                <a:solidFill>
                  <a:schemeClr val="bg1"/>
                </a:solidFill>
              </a:rPr>
              <a:t>Maçtan sonra ;</a:t>
            </a:r>
            <a:r>
              <a:rPr lang="tr-TR" sz="1800" b="1" dirty="0" smtClean="0">
                <a:solidFill>
                  <a:schemeClr val="bg1"/>
                </a:solidFill>
              </a:rPr>
              <a:t/>
            </a:r>
            <a:br>
              <a:rPr lang="tr-TR" sz="1800" b="1" dirty="0" smtClean="0">
                <a:solidFill>
                  <a:schemeClr val="bg1"/>
                </a:solidFill>
              </a:rPr>
            </a:br>
            <a:r>
              <a:rPr lang="tr-TR" sz="1800" b="1" dirty="0" smtClean="0">
                <a:solidFill>
                  <a:schemeClr val="bg1"/>
                </a:solidFill>
              </a:rPr>
              <a:t>Bilbao’da Müze (Guggenheim) ziyaretinde gittik.</a:t>
            </a:r>
            <a:endParaRPr lang="tr-TR" sz="1800" b="1" dirty="0">
              <a:solidFill>
                <a:schemeClr val="bg1"/>
              </a:solidFill>
            </a:endParaRPr>
          </a:p>
        </p:txBody>
      </p:sp>
      <p:pic>
        <p:nvPicPr>
          <p:cNvPr id="6" name="İçerik Yer Tutucus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 y="66596"/>
            <a:ext cx="683568" cy="648072"/>
          </a:xfrm>
          <a:prstGeom prst="rect">
            <a:avLst/>
          </a:prstGeom>
        </p:spPr>
      </p:pic>
    </p:spTree>
    <p:extLst>
      <p:ext uri="{BB962C8B-B14F-4D97-AF65-F5344CB8AC3E}">
        <p14:creationId xmlns:p14="http://schemas.microsoft.com/office/powerpoint/2010/main" val="29005383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0"/>
            <a:ext cx="8229600" cy="1143000"/>
          </a:xfrm>
        </p:spPr>
        <p:txBody>
          <a:bodyPr/>
          <a:lstStyle/>
          <a:p>
            <a:r>
              <a:rPr lang="tr-TR" b="1" dirty="0" smtClean="0">
                <a:solidFill>
                  <a:srgbClr val="FF0000"/>
                </a:solidFill>
                <a:effectLst>
                  <a:outerShdw blurRad="38100" dist="38100" dir="2700000" algn="tl">
                    <a:srgbClr val="000000">
                      <a:alpha val="43137"/>
                    </a:srgbClr>
                  </a:outerShdw>
                </a:effectLst>
              </a:rPr>
              <a:t>1.GÜN</a:t>
            </a:r>
            <a:r>
              <a:rPr lang="tr-TR" b="1" dirty="0" smtClean="0">
                <a:effectLst>
                  <a:outerShdw blurRad="38100" dist="38100" dir="2700000" algn="tl">
                    <a:srgbClr val="000000">
                      <a:alpha val="43137"/>
                    </a:srgbClr>
                  </a:outerShdw>
                </a:effectLst>
              </a:rPr>
              <a:t> </a:t>
            </a:r>
            <a:r>
              <a:rPr lang="tr-TR" b="1" dirty="0" smtClean="0">
                <a:solidFill>
                  <a:srgbClr val="002060"/>
                </a:solidFill>
                <a:effectLst>
                  <a:outerShdw blurRad="38100" dist="38100" dir="2700000" algn="tl">
                    <a:srgbClr val="000000">
                      <a:alpha val="43137"/>
                    </a:srgbClr>
                  </a:outerShdw>
                </a:effectLst>
              </a:rPr>
              <a:t>25.10.2015 Pazar</a:t>
            </a:r>
            <a:endParaRPr lang="tr-TR" b="1" dirty="0">
              <a:solidFill>
                <a:srgbClr val="002060"/>
              </a:solidFill>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457200" y="908720"/>
            <a:ext cx="8229600" cy="4525963"/>
          </a:xfrm>
        </p:spPr>
        <p:txBody>
          <a:bodyPr>
            <a:normAutofit/>
          </a:bodyPr>
          <a:lstStyle/>
          <a:p>
            <a:pPr marL="0" indent="0">
              <a:buNone/>
            </a:pPr>
            <a:r>
              <a:rPr lang="tr-TR" sz="2400" dirty="0" smtClean="0"/>
              <a:t>İspanya’ya(Bilbao) indik, Mehmet Çiftç</a:t>
            </a:r>
            <a:r>
              <a:rPr lang="tr-TR" sz="2400" dirty="0"/>
              <a:t>i</a:t>
            </a:r>
            <a:r>
              <a:rPr lang="tr-TR" sz="2400" dirty="0" smtClean="0"/>
              <a:t> kafilemizi karşıladı, otele yerleştik. ( San Sebastian – Olarain Otel)</a:t>
            </a:r>
            <a:endParaRPr lang="tr-TR" sz="2400" dirty="0"/>
          </a:p>
        </p:txBody>
      </p:sp>
      <p:pic>
        <p:nvPicPr>
          <p:cNvPr id="6" name="İçerik Yer Tutucus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5" y="66596"/>
            <a:ext cx="683568" cy="648072"/>
          </a:xfrm>
          <a:prstGeom prst="rect">
            <a:avLst/>
          </a:prstGeom>
        </p:spPr>
      </p:pic>
      <p:pic>
        <p:nvPicPr>
          <p:cNvPr id="7" name="İçerik Yer Tutucus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844824"/>
            <a:ext cx="7272807" cy="4680520"/>
          </a:xfrm>
          <a:prstGeom prst="rect">
            <a:avLst/>
          </a:prstGeom>
        </p:spPr>
      </p:pic>
    </p:spTree>
    <p:extLst>
      <p:ext uri="{BB962C8B-B14F-4D97-AF65-F5344CB8AC3E}">
        <p14:creationId xmlns:p14="http://schemas.microsoft.com/office/powerpoint/2010/main" val="12075880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6" y="0"/>
            <a:ext cx="9144000" cy="6858000"/>
          </a:xfrm>
          <a:prstGeom prst="rect">
            <a:avLst/>
          </a:prstGeom>
        </p:spPr>
      </p:pic>
      <p:pic>
        <p:nvPicPr>
          <p:cNvPr id="5" name="İçerik Yer Tutucus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 y="66596"/>
            <a:ext cx="683568" cy="648072"/>
          </a:xfrm>
          <a:prstGeom prst="rect">
            <a:avLst/>
          </a:prstGeom>
        </p:spPr>
      </p:pic>
      <p:sp>
        <p:nvSpPr>
          <p:cNvPr id="6" name="Başlık 1"/>
          <p:cNvSpPr>
            <a:spLocks noGrp="1"/>
          </p:cNvSpPr>
          <p:nvPr>
            <p:ph type="title"/>
          </p:nvPr>
        </p:nvSpPr>
        <p:spPr>
          <a:xfrm>
            <a:off x="611560" y="-243408"/>
            <a:ext cx="8229600" cy="3370386"/>
          </a:xfrm>
        </p:spPr>
        <p:txBody>
          <a:bodyPr>
            <a:normAutofit/>
          </a:bodyPr>
          <a:lstStyle/>
          <a:p>
            <a:pPr algn="l"/>
            <a:r>
              <a:rPr lang="tr-TR" sz="1600" dirty="0" smtClean="0">
                <a:solidFill>
                  <a:schemeClr val="bg1"/>
                </a:solidFill>
              </a:rPr>
              <a:t>Müze ziyareti sonrası </a:t>
            </a:r>
            <a:r>
              <a:rPr lang="tr-TR" sz="1800" dirty="0" smtClean="0">
                <a:solidFill>
                  <a:schemeClr val="bg1"/>
                </a:solidFill>
              </a:rPr>
              <a:t>;</a:t>
            </a:r>
            <a:br>
              <a:rPr lang="tr-TR" sz="1800" dirty="0" smtClean="0">
                <a:solidFill>
                  <a:schemeClr val="bg1"/>
                </a:solidFill>
              </a:rPr>
            </a:br>
            <a:r>
              <a:rPr lang="tr-TR" sz="1800" dirty="0" smtClean="0">
                <a:solidFill>
                  <a:schemeClr val="bg1"/>
                </a:solidFill>
              </a:rPr>
              <a:t>Oyuncularımıza Bilbao merkezinde dolaşmaları için iki saat serbest zaman verdik. Bu zaman sonrasında belirlediğimiz toplanma yerinde buluşarak otelimize dönüş  yaptık.</a:t>
            </a:r>
            <a:r>
              <a:rPr lang="tr-TR" sz="1800" dirty="0" smtClean="0"/>
              <a:t/>
            </a:r>
            <a:br>
              <a:rPr lang="tr-TR" sz="1800" dirty="0" smtClean="0"/>
            </a:br>
            <a:r>
              <a:rPr lang="tr-TR" sz="1800" dirty="0"/>
              <a:t/>
            </a:r>
            <a:br>
              <a:rPr lang="tr-TR" sz="1800" dirty="0"/>
            </a:br>
            <a:endParaRPr lang="tr-TR" sz="1800" dirty="0"/>
          </a:p>
        </p:txBody>
      </p:sp>
    </p:spTree>
    <p:extLst>
      <p:ext uri="{BB962C8B-B14F-4D97-AF65-F5344CB8AC3E}">
        <p14:creationId xmlns:p14="http://schemas.microsoft.com/office/powerpoint/2010/main" val="5806506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txBox="1">
            <a:spLocks/>
          </p:cNvSpPr>
          <p:nvPr/>
        </p:nvSpPr>
        <p:spPr>
          <a:xfrm>
            <a:off x="692842" y="-459432"/>
            <a:ext cx="8451157" cy="28803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t> </a:t>
            </a:r>
            <a:r>
              <a:rPr lang="tr-TR" sz="2400" dirty="0" smtClean="0"/>
              <a:t>       Akşam ;</a:t>
            </a:r>
          </a:p>
          <a:p>
            <a:pPr algn="l"/>
            <a:r>
              <a:rPr lang="tr-TR" sz="2400" dirty="0" smtClean="0"/>
              <a:t>1 Hafta İçerisinde 2.ci </a:t>
            </a:r>
            <a:r>
              <a:rPr lang="tr-TR" sz="2400" dirty="0" smtClean="0"/>
              <a:t>La Liga  </a:t>
            </a:r>
            <a:r>
              <a:rPr lang="tr-TR" sz="2400" dirty="0" smtClean="0"/>
              <a:t>maçını Real </a:t>
            </a:r>
            <a:r>
              <a:rPr lang="tr-TR" sz="2400" dirty="0" err="1" smtClean="0"/>
              <a:t>Sociedad</a:t>
            </a:r>
            <a:r>
              <a:rPr lang="tr-TR" sz="2400" dirty="0" smtClean="0"/>
              <a:t>’ </a:t>
            </a:r>
            <a:r>
              <a:rPr lang="tr-TR" sz="2400" dirty="0" err="1" smtClean="0"/>
              <a:t>ın</a:t>
            </a:r>
            <a:r>
              <a:rPr lang="tr-TR" sz="2400" dirty="0" smtClean="0"/>
              <a:t> 32.000      Kapasiteli </a:t>
            </a:r>
            <a:r>
              <a:rPr lang="tr-TR" sz="2400" dirty="0" err="1" smtClean="0"/>
              <a:t>Anoeta</a:t>
            </a:r>
            <a:r>
              <a:rPr lang="tr-TR" sz="2400" dirty="0" smtClean="0"/>
              <a:t> stadında izledik. </a:t>
            </a:r>
          </a:p>
          <a:p>
            <a:pPr algn="l"/>
            <a:endParaRPr lang="tr-TR" sz="1600" dirty="0" smtClean="0"/>
          </a:p>
        </p:txBody>
      </p:sp>
      <p:pic>
        <p:nvPicPr>
          <p:cNvPr id="7" name="İçerik Yer Tutucus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5" y="66596"/>
            <a:ext cx="683568" cy="648072"/>
          </a:xfrm>
          <a:prstGeom prst="rect">
            <a:avLst/>
          </a:prstGeom>
        </p:spPr>
      </p:pic>
      <p:pic>
        <p:nvPicPr>
          <p:cNvPr id="6" name="İçerik Yer Tutucusu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412776"/>
            <a:ext cx="9144000" cy="5522395"/>
          </a:xfrm>
        </p:spPr>
      </p:pic>
    </p:spTree>
    <p:extLst>
      <p:ext uri="{BB962C8B-B14F-4D97-AF65-F5344CB8AC3E}">
        <p14:creationId xmlns:p14="http://schemas.microsoft.com/office/powerpoint/2010/main" val="3374453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74638"/>
            <a:ext cx="8686800" cy="2218258"/>
          </a:xfrm>
        </p:spPr>
        <p:txBody>
          <a:bodyPr>
            <a:normAutofit fontScale="90000"/>
          </a:bodyPr>
          <a:lstStyle/>
          <a:p>
            <a:pPr algn="l"/>
            <a:r>
              <a:rPr lang="tr-TR" sz="1800" dirty="0" smtClean="0"/>
              <a:t>Real </a:t>
            </a:r>
            <a:r>
              <a:rPr lang="tr-TR" sz="1800" dirty="0" err="1" smtClean="0"/>
              <a:t>Sociedad</a:t>
            </a:r>
            <a:r>
              <a:rPr lang="tr-TR" sz="1800" dirty="0" smtClean="0"/>
              <a:t> - </a:t>
            </a:r>
            <a:r>
              <a:rPr lang="tr-TR" sz="1800" dirty="0" err="1" smtClean="0"/>
              <a:t>Celta</a:t>
            </a:r>
            <a:r>
              <a:rPr lang="tr-TR" sz="1800" dirty="0" smtClean="0"/>
              <a:t> </a:t>
            </a:r>
            <a:r>
              <a:rPr lang="tr-TR" sz="1800" dirty="0" err="1" smtClean="0"/>
              <a:t>Vigo</a:t>
            </a:r>
            <a:r>
              <a:rPr lang="tr-TR" sz="1800" dirty="0" smtClean="0"/>
              <a:t> maçını sahaya çok yakın bölgeden izledik. Oyuncularımız bu maçı müthiş bir konsantre ile izledi. Maç esnasında, Savunmaların öne ne kadar Çabuk çıktıklarını, takım boylarını kısaltarak ve bölgeleri daraltarak rakibine oynayacak alanlar bırakmamalarını geri bildirim olarak onlardan aldık. Ayrıca kenarda oyuna girmek için hazırlanan yedek oyuncuların her an maça girecekmiş gibi %100 ısınmalarını  görüp işlerini ne kadar ciddi yaptıklarını göstererek, Yedek kalan oyuncularında böyle ısınması gerektiğini söyledik.  Biz bunları anlatırken, vücut dillerinden olumlu geri bildirimi aldığımızı düşünüyoruz. </a:t>
            </a:r>
            <a:r>
              <a:rPr lang="tr-TR" sz="1800" dirty="0"/>
              <a:t> </a:t>
            </a:r>
            <a:r>
              <a:rPr lang="tr-TR" sz="1800" dirty="0" smtClean="0"/>
              <a:t>                         </a:t>
            </a:r>
            <a:br>
              <a:rPr lang="tr-TR" sz="1800" dirty="0" smtClean="0"/>
            </a:br>
            <a:endParaRPr lang="tr-TR" sz="1800" dirty="0"/>
          </a:p>
        </p:txBody>
      </p:sp>
      <p:sp>
        <p:nvSpPr>
          <p:cNvPr id="3" name="İçerik Yer Tutucusu 2"/>
          <p:cNvSpPr>
            <a:spLocks noGrp="1"/>
          </p:cNvSpPr>
          <p:nvPr>
            <p:ph idx="1"/>
          </p:nvPr>
        </p:nvSpPr>
        <p:spPr>
          <a:xfrm>
            <a:off x="457200" y="2492896"/>
            <a:ext cx="8229600" cy="3633267"/>
          </a:xfrm>
        </p:spPr>
        <p:txBody>
          <a:bodyPr/>
          <a:lstStyle/>
          <a:p>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71" y="2132856"/>
            <a:ext cx="9144000" cy="4714908"/>
          </a:xfrm>
          <a:prstGeom prst="rect">
            <a:avLst/>
          </a:prstGeom>
        </p:spPr>
      </p:pic>
    </p:spTree>
    <p:extLst>
      <p:ext uri="{BB962C8B-B14F-4D97-AF65-F5344CB8AC3E}">
        <p14:creationId xmlns:p14="http://schemas.microsoft.com/office/powerpoint/2010/main" val="4191433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r>
              <a:rPr lang="tr-TR" sz="2400" dirty="0" smtClean="0"/>
              <a:t>San </a:t>
            </a:r>
            <a:r>
              <a:rPr lang="tr-TR" sz="2400" dirty="0" err="1" smtClean="0"/>
              <a:t>Sabestian</a:t>
            </a:r>
            <a:r>
              <a:rPr lang="tr-TR" sz="2400" dirty="0"/>
              <a:t> </a:t>
            </a:r>
            <a:r>
              <a:rPr lang="tr-TR" sz="2400" dirty="0" smtClean="0"/>
              <a:t>Olarain Otel’den</a:t>
            </a:r>
          </a:p>
          <a:p>
            <a:pPr marL="0" indent="0">
              <a:buNone/>
            </a:pPr>
            <a:r>
              <a:rPr lang="tr-TR" sz="2400" dirty="0"/>
              <a:t> </a:t>
            </a:r>
            <a:r>
              <a:rPr lang="tr-TR" sz="2400" dirty="0" smtClean="0"/>
              <a:t>    ayrıldık.</a:t>
            </a:r>
          </a:p>
          <a:p>
            <a:r>
              <a:rPr lang="tr-TR" sz="2400" dirty="0" smtClean="0"/>
              <a:t>20km.uzakta  </a:t>
            </a:r>
            <a:r>
              <a:rPr lang="tr-TR" sz="2400" dirty="0" err="1" smtClean="0"/>
              <a:t>Zarautz’ta</a:t>
            </a:r>
            <a:endParaRPr lang="tr-TR" sz="2400" dirty="0" smtClean="0"/>
          </a:p>
          <a:p>
            <a:pPr marL="0" indent="0">
              <a:buNone/>
            </a:pPr>
            <a:r>
              <a:rPr lang="tr-TR" sz="2400" dirty="0"/>
              <a:t> </a:t>
            </a:r>
            <a:r>
              <a:rPr lang="tr-TR" sz="2400" dirty="0" smtClean="0"/>
              <a:t>    </a:t>
            </a:r>
            <a:r>
              <a:rPr lang="tr-TR" sz="2400" dirty="0" err="1" smtClean="0"/>
              <a:t>Zarauz</a:t>
            </a:r>
            <a:r>
              <a:rPr lang="tr-TR" sz="2400" dirty="0" smtClean="0"/>
              <a:t> Hotel’ e yerleştik.</a:t>
            </a:r>
          </a:p>
          <a:p>
            <a:r>
              <a:rPr lang="tr-TR" sz="2400" dirty="0" smtClean="0"/>
              <a:t>Küçük bir şehir turu yaptık.</a:t>
            </a:r>
            <a:endParaRPr lang="tr-TR" sz="2400" dirty="0"/>
          </a:p>
        </p:txBody>
      </p:sp>
      <p:sp>
        <p:nvSpPr>
          <p:cNvPr id="4" name="Başlık 1"/>
          <p:cNvSpPr>
            <a:spLocks noGrp="1"/>
          </p:cNvSpPr>
          <p:nvPr>
            <p:ph type="title"/>
          </p:nvPr>
        </p:nvSpPr>
        <p:spPr>
          <a:xfrm>
            <a:off x="-1476672" y="548680"/>
            <a:ext cx="8229600" cy="1143000"/>
          </a:xfrm>
        </p:spPr>
        <p:txBody>
          <a:bodyPr>
            <a:normAutofit fontScale="90000"/>
          </a:bodyPr>
          <a:lstStyle/>
          <a:p>
            <a:r>
              <a:rPr lang="tr-TR" b="1" dirty="0" smtClean="0">
                <a:solidFill>
                  <a:srgbClr val="FF0000"/>
                </a:solidFill>
                <a:effectLst>
                  <a:outerShdw blurRad="38100" dist="38100" dir="2700000" algn="tl">
                    <a:srgbClr val="000000">
                      <a:alpha val="43137"/>
                    </a:srgbClr>
                  </a:outerShdw>
                </a:effectLst>
              </a:rPr>
              <a:t>8.GÜN</a:t>
            </a:r>
            <a:r>
              <a:rPr lang="tr-TR" b="1" dirty="0" smtClean="0">
                <a:effectLst>
                  <a:outerShdw blurRad="38100" dist="38100" dir="2700000" algn="tl">
                    <a:srgbClr val="000000">
                      <a:alpha val="43137"/>
                    </a:srgbClr>
                  </a:outerShdw>
                </a:effectLst>
              </a:rPr>
              <a:t> </a:t>
            </a:r>
            <a:r>
              <a:rPr lang="tr-TR" b="1" dirty="0" smtClean="0">
                <a:solidFill>
                  <a:srgbClr val="002060"/>
                </a:solidFill>
                <a:effectLst>
                  <a:outerShdw blurRad="38100" dist="38100" dir="2700000" algn="tl">
                    <a:srgbClr val="000000">
                      <a:alpha val="43137"/>
                    </a:srgbClr>
                  </a:outerShdw>
                </a:effectLst>
              </a:rPr>
              <a:t>01.11.2015</a:t>
            </a:r>
            <a:br>
              <a:rPr lang="tr-TR" b="1" dirty="0" smtClean="0">
                <a:solidFill>
                  <a:srgbClr val="002060"/>
                </a:solidFill>
                <a:effectLst>
                  <a:outerShdw blurRad="38100" dist="38100" dir="2700000" algn="tl">
                    <a:srgbClr val="000000">
                      <a:alpha val="43137"/>
                    </a:srgbClr>
                  </a:outerShdw>
                </a:effectLst>
              </a:rPr>
            </a:br>
            <a:r>
              <a:rPr lang="tr-TR" b="1" dirty="0" smtClean="0">
                <a:solidFill>
                  <a:srgbClr val="002060"/>
                </a:solidFill>
                <a:effectLst>
                  <a:outerShdw blurRad="38100" dist="38100" dir="2700000" algn="tl">
                    <a:srgbClr val="000000">
                      <a:alpha val="43137"/>
                    </a:srgbClr>
                  </a:outerShdw>
                </a:effectLst>
              </a:rPr>
              <a:t>Pazar</a:t>
            </a:r>
            <a:endParaRPr lang="tr-TR"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582178" y="1304764"/>
            <a:ext cx="6858000" cy="4248472"/>
          </a:xfrm>
          <a:prstGeom prst="rect">
            <a:avLst/>
          </a:prstGeom>
        </p:spPr>
      </p:pic>
      <p:pic>
        <p:nvPicPr>
          <p:cNvPr id="6" name="İçerik Yer Tutucus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 y="66596"/>
            <a:ext cx="683568" cy="648072"/>
          </a:xfrm>
          <a:prstGeom prst="rect">
            <a:avLst/>
          </a:prstGeom>
        </p:spPr>
      </p:pic>
    </p:spTree>
    <p:extLst>
      <p:ext uri="{BB962C8B-B14F-4D97-AF65-F5344CB8AC3E}">
        <p14:creationId xmlns:p14="http://schemas.microsoft.com/office/powerpoint/2010/main" val="16452954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4744"/>
            <a:ext cx="9144000" cy="5517232"/>
          </a:xfrm>
          <a:prstGeom prst="rect">
            <a:avLst/>
          </a:prstGeom>
        </p:spPr>
      </p:pic>
      <p:pic>
        <p:nvPicPr>
          <p:cNvPr id="5" name="İçerik Yer Tutucus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 y="66596"/>
            <a:ext cx="683568" cy="648072"/>
          </a:xfrm>
          <a:prstGeom prst="rect">
            <a:avLst/>
          </a:prstGeom>
        </p:spPr>
      </p:pic>
    </p:spTree>
    <p:extLst>
      <p:ext uri="{BB962C8B-B14F-4D97-AF65-F5344CB8AC3E}">
        <p14:creationId xmlns:p14="http://schemas.microsoft.com/office/powerpoint/2010/main" val="13752441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p:cNvSpPr>
            <a:spLocks noGrp="1"/>
          </p:cNvSpPr>
          <p:nvPr>
            <p:ph type="title"/>
          </p:nvPr>
        </p:nvSpPr>
        <p:spPr>
          <a:xfrm>
            <a:off x="343566" y="66596"/>
            <a:ext cx="9036495" cy="1706220"/>
          </a:xfrm>
        </p:spPr>
        <p:txBody>
          <a:bodyPr>
            <a:normAutofit fontScale="90000"/>
          </a:bodyPr>
          <a:lstStyle/>
          <a:p>
            <a:pPr marL="342900" indent="-342900" algn="l">
              <a:buFont typeface="Arial" pitchFamily="34" charset="0"/>
              <a:buChar char="•"/>
            </a:pPr>
            <a:r>
              <a:rPr lang="tr-TR" sz="1800" dirty="0" smtClean="0"/>
              <a:t>  </a:t>
            </a:r>
            <a:r>
              <a:rPr lang="tr-TR" sz="1800" dirty="0" smtClean="0">
                <a:solidFill>
                  <a:srgbClr val="FF0000"/>
                </a:solidFill>
              </a:rPr>
              <a:t>Öğleden sonra;</a:t>
            </a:r>
            <a:r>
              <a:rPr lang="tr-TR" sz="2400" dirty="0" smtClean="0"/>
              <a:t/>
            </a:r>
            <a:br>
              <a:rPr lang="tr-TR" sz="2400" dirty="0" smtClean="0"/>
            </a:br>
            <a:r>
              <a:rPr lang="tr-TR" sz="2400" dirty="0" smtClean="0"/>
              <a:t> Deniz seviyesinden 1200m. Yükseklikte bulunan Larraitz ‘e (Doğal park) gittik. İspanyol </a:t>
            </a:r>
            <a:r>
              <a:rPr lang="tr-TR" sz="2400" dirty="0"/>
              <a:t>a</a:t>
            </a:r>
            <a:r>
              <a:rPr lang="tr-TR" sz="2400" dirty="0" smtClean="0"/>
              <a:t>ileler çocuklarını buraya getirerek, onları hem cesaret </a:t>
            </a:r>
            <a:r>
              <a:rPr lang="tr-TR" sz="2400" dirty="0" smtClean="0"/>
              <a:t>hem de </a:t>
            </a:r>
            <a:r>
              <a:rPr lang="tr-TR" sz="2400" dirty="0" smtClean="0"/>
              <a:t>koordinasyon ve dengelerinin gelişmesini sağladıklarını öğrendik. Tüm oyuncularımız aktiviteye katılarak çok eğlenceli bir gün geçirdi.</a:t>
            </a:r>
            <a:br>
              <a:rPr lang="tr-TR" sz="2400" dirty="0" smtClean="0"/>
            </a:br>
            <a:endParaRPr lang="tr-TR" sz="2400" dirty="0"/>
          </a:p>
        </p:txBody>
      </p:sp>
      <p:sp>
        <p:nvSpPr>
          <p:cNvPr id="14" name="Başlık 6"/>
          <p:cNvSpPr txBox="1">
            <a:spLocks/>
          </p:cNvSpPr>
          <p:nvPr/>
        </p:nvSpPr>
        <p:spPr>
          <a:xfrm>
            <a:off x="0" y="6310745"/>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t/>
            </a:r>
            <a:br>
              <a:rPr lang="tr-TR" sz="2400" dirty="0" smtClean="0"/>
            </a:br>
            <a:endParaRPr lang="tr-TR" sz="2400" dirty="0"/>
          </a:p>
        </p:txBody>
      </p:sp>
      <p:pic>
        <p:nvPicPr>
          <p:cNvPr id="15" name="İçerik Yer Tutucus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5" y="66596"/>
            <a:ext cx="683568" cy="648072"/>
          </a:xfrm>
          <a:prstGeom prst="rect">
            <a:avLst/>
          </a:prstGeom>
        </p:spPr>
      </p:pic>
      <p:pic>
        <p:nvPicPr>
          <p:cNvPr id="5" name="İçerik Yer Tutucus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558369" y="2124435"/>
            <a:ext cx="5301210" cy="4165923"/>
          </a:xfr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811467" y="2138635"/>
            <a:ext cx="5302816" cy="4139130"/>
          </a:xfrm>
          <a:prstGeom prst="rect">
            <a:avLst/>
          </a:prstGeom>
        </p:spPr>
      </p:pic>
    </p:spTree>
    <p:extLst>
      <p:ext uri="{BB962C8B-B14F-4D97-AF65-F5344CB8AC3E}">
        <p14:creationId xmlns:p14="http://schemas.microsoft.com/office/powerpoint/2010/main" val="41497413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sz="2400" dirty="0" smtClean="0"/>
              <a:t>Dördüncü </a:t>
            </a:r>
            <a:r>
              <a:rPr lang="tr-TR" sz="2400" dirty="0"/>
              <a:t>antrenman için Real Sociedad’ın</a:t>
            </a:r>
          </a:p>
          <a:p>
            <a:pPr marL="0" indent="0">
              <a:buNone/>
            </a:pPr>
            <a:r>
              <a:rPr lang="tr-TR" sz="2400" dirty="0"/>
              <a:t> tesislerine </a:t>
            </a:r>
            <a:r>
              <a:rPr lang="tr-TR" sz="2400" dirty="0" smtClean="0"/>
              <a:t>gittik. </a:t>
            </a:r>
          </a:p>
          <a:p>
            <a:pPr marL="0" indent="0">
              <a:buNone/>
            </a:pPr>
            <a:r>
              <a:rPr lang="tr-TR" sz="2400" dirty="0"/>
              <a:t> </a:t>
            </a:r>
            <a:r>
              <a:rPr lang="tr-TR" sz="2400" dirty="0" smtClean="0"/>
              <a:t>    Antrenmanda gole dönük çalışma yapıldı. Özellikle final pasları  </a:t>
            </a:r>
          </a:p>
          <a:p>
            <a:pPr marL="0" indent="0">
              <a:buNone/>
            </a:pPr>
            <a:r>
              <a:rPr lang="tr-TR" sz="2400" dirty="0"/>
              <a:t> </a:t>
            </a:r>
            <a:r>
              <a:rPr lang="tr-TR" sz="2400" dirty="0" smtClean="0"/>
              <a:t>     ve kenar ortalara gol vuruşu çalışıldı.</a:t>
            </a:r>
          </a:p>
          <a:p>
            <a:r>
              <a:rPr lang="tr-TR" sz="2400" dirty="0" smtClean="0"/>
              <a:t>Antrenman sonrası </a:t>
            </a:r>
            <a:r>
              <a:rPr lang="tr-TR" sz="2400" dirty="0" err="1" smtClean="0"/>
              <a:t>otel’de</a:t>
            </a:r>
            <a:r>
              <a:rPr lang="tr-TR" sz="2400" dirty="0" smtClean="0"/>
              <a:t> oyuncularımızı dinlendirdik.</a:t>
            </a:r>
          </a:p>
          <a:p>
            <a:pPr marL="0" indent="0">
              <a:buNone/>
            </a:pPr>
            <a:endParaRPr lang="tr-TR" sz="2400" dirty="0" smtClean="0"/>
          </a:p>
          <a:p>
            <a:pPr marL="0" indent="0">
              <a:buNone/>
            </a:pPr>
            <a:endParaRPr lang="tr-TR" dirty="0"/>
          </a:p>
          <a:p>
            <a:endParaRPr lang="tr-TR" dirty="0"/>
          </a:p>
        </p:txBody>
      </p:sp>
      <p:sp>
        <p:nvSpPr>
          <p:cNvPr id="4" name="Başlık 1"/>
          <p:cNvSpPr>
            <a:spLocks noGrp="1"/>
          </p:cNvSpPr>
          <p:nvPr>
            <p:ph type="title"/>
          </p:nvPr>
        </p:nvSpPr>
        <p:spPr/>
        <p:txBody>
          <a:bodyPr/>
          <a:lstStyle/>
          <a:p>
            <a:r>
              <a:rPr lang="tr-TR" b="1" dirty="0" smtClean="0">
                <a:solidFill>
                  <a:srgbClr val="FF0000"/>
                </a:solidFill>
                <a:effectLst>
                  <a:outerShdw blurRad="38100" dist="38100" dir="2700000" algn="tl">
                    <a:srgbClr val="000000">
                      <a:alpha val="43137"/>
                    </a:srgbClr>
                  </a:outerShdw>
                </a:effectLst>
              </a:rPr>
              <a:t>9.GÜN</a:t>
            </a:r>
            <a:r>
              <a:rPr lang="tr-TR" b="1" dirty="0" smtClean="0">
                <a:effectLst>
                  <a:outerShdw blurRad="38100" dist="38100" dir="2700000" algn="tl">
                    <a:srgbClr val="000000">
                      <a:alpha val="43137"/>
                    </a:srgbClr>
                  </a:outerShdw>
                </a:effectLst>
              </a:rPr>
              <a:t> </a:t>
            </a:r>
            <a:r>
              <a:rPr lang="tr-TR" b="1" dirty="0" smtClean="0">
                <a:solidFill>
                  <a:srgbClr val="002060"/>
                </a:solidFill>
                <a:effectLst>
                  <a:outerShdw blurRad="38100" dist="38100" dir="2700000" algn="tl">
                    <a:srgbClr val="000000">
                      <a:alpha val="43137"/>
                    </a:srgbClr>
                  </a:outerShdw>
                </a:effectLst>
              </a:rPr>
              <a:t>02.11.2015 Pazartesi</a:t>
            </a:r>
            <a:endParaRPr lang="tr-TR" dirty="0"/>
          </a:p>
        </p:txBody>
      </p:sp>
      <p:pic>
        <p:nvPicPr>
          <p:cNvPr id="5" name="İçerik Yer Tutucus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5" y="66596"/>
            <a:ext cx="683568" cy="648072"/>
          </a:xfrm>
          <a:prstGeom prst="rect">
            <a:avLst/>
          </a:prstGeom>
        </p:spPr>
      </p:pic>
    </p:spTree>
    <p:extLst>
      <p:ext uri="{BB962C8B-B14F-4D97-AF65-F5344CB8AC3E}">
        <p14:creationId xmlns:p14="http://schemas.microsoft.com/office/powerpoint/2010/main" val="22063835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836712"/>
            <a:ext cx="8229600" cy="5289451"/>
          </a:xfrm>
        </p:spPr>
        <p:txBody>
          <a:bodyPr/>
          <a:lstStyle/>
          <a:p>
            <a:pPr marL="0" indent="0">
              <a:buNone/>
            </a:pPr>
            <a:r>
              <a:rPr lang="tr-TR" sz="2400" dirty="0"/>
              <a:t>Real </a:t>
            </a:r>
            <a:r>
              <a:rPr lang="tr-TR" sz="2400" dirty="0" smtClean="0"/>
              <a:t>Sociedad’ın 2001 Takımı ile 4.hazırlık maçını oynadık.</a:t>
            </a:r>
          </a:p>
          <a:p>
            <a:pPr marL="0" indent="0">
              <a:buNone/>
            </a:pPr>
            <a:r>
              <a:rPr lang="tr-TR" sz="2400" dirty="0" smtClean="0"/>
              <a:t>Gökberk Efe ve Atakan Gündüz’ün golleri ile 2-0 galip ayrıldık. </a:t>
            </a:r>
          </a:p>
          <a:p>
            <a:pPr marL="0" indent="0">
              <a:buNone/>
            </a:pPr>
            <a:r>
              <a:rPr lang="tr-TR" sz="2400" dirty="0" smtClean="0"/>
              <a:t>Bu maçta da bir çok gol pozisyonundan yararlanamadık. Oyun olarak çok </a:t>
            </a:r>
            <a:r>
              <a:rPr lang="tr-TR" sz="2400" dirty="0" err="1" smtClean="0"/>
              <a:t>çoşkulu</a:t>
            </a:r>
            <a:r>
              <a:rPr lang="tr-TR" sz="2400" dirty="0" smtClean="0"/>
              <a:t> ve istekli bir oyun oynadık. Maça sonradan giren oyuncularımızın ısınmaları aynı </a:t>
            </a:r>
            <a:r>
              <a:rPr lang="tr-TR" sz="2400" dirty="0" err="1" smtClean="0"/>
              <a:t>RealSociedad-Celta</a:t>
            </a:r>
            <a:r>
              <a:rPr lang="tr-TR" sz="2400" dirty="0" smtClean="0"/>
              <a:t> </a:t>
            </a:r>
            <a:r>
              <a:rPr lang="tr-TR" sz="2400" dirty="0" err="1" smtClean="0"/>
              <a:t>Vigo</a:t>
            </a:r>
            <a:r>
              <a:rPr lang="tr-TR" sz="2400" dirty="0" smtClean="0"/>
              <a:t> maçında ısınan yedek oyuncular gibi %100 olması çok olumluydu.</a:t>
            </a:r>
            <a:endParaRPr lang="tr-TR" sz="2400" dirty="0"/>
          </a:p>
          <a:p>
            <a:endParaRPr lang="tr-TR" dirty="0"/>
          </a:p>
        </p:txBody>
      </p:sp>
      <p:sp>
        <p:nvSpPr>
          <p:cNvPr id="4" name="Başlık 1"/>
          <p:cNvSpPr>
            <a:spLocks noGrp="1"/>
          </p:cNvSpPr>
          <p:nvPr>
            <p:ph type="title"/>
          </p:nvPr>
        </p:nvSpPr>
        <p:spPr>
          <a:xfrm>
            <a:off x="457200" y="66596"/>
            <a:ext cx="8229600" cy="986140"/>
          </a:xfrm>
        </p:spPr>
        <p:txBody>
          <a:bodyPr/>
          <a:lstStyle/>
          <a:p>
            <a:r>
              <a:rPr lang="tr-TR" b="1" dirty="0" smtClean="0">
                <a:solidFill>
                  <a:srgbClr val="FF0000"/>
                </a:solidFill>
                <a:effectLst>
                  <a:outerShdw blurRad="38100" dist="38100" dir="2700000" algn="tl">
                    <a:srgbClr val="000000">
                      <a:alpha val="43137"/>
                    </a:srgbClr>
                  </a:outerShdw>
                </a:effectLst>
              </a:rPr>
              <a:t>10.GÜN</a:t>
            </a:r>
            <a:r>
              <a:rPr lang="tr-TR" b="1" dirty="0" smtClean="0">
                <a:effectLst>
                  <a:outerShdw blurRad="38100" dist="38100" dir="2700000" algn="tl">
                    <a:srgbClr val="000000">
                      <a:alpha val="43137"/>
                    </a:srgbClr>
                  </a:outerShdw>
                </a:effectLst>
              </a:rPr>
              <a:t> </a:t>
            </a:r>
            <a:r>
              <a:rPr lang="tr-TR" b="1" dirty="0" smtClean="0">
                <a:solidFill>
                  <a:srgbClr val="002060"/>
                </a:solidFill>
                <a:effectLst>
                  <a:outerShdw blurRad="38100" dist="38100" dir="2700000" algn="tl">
                    <a:srgbClr val="000000">
                      <a:alpha val="43137"/>
                    </a:srgbClr>
                  </a:outerShdw>
                </a:effectLst>
              </a:rPr>
              <a:t>03.10.2015 Salı</a:t>
            </a:r>
            <a:endParaRPr lang="tr-TR"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8" y="3356992"/>
            <a:ext cx="9144000" cy="3501008"/>
          </a:xfrm>
          <a:prstGeom prst="rect">
            <a:avLst/>
          </a:prstGeom>
        </p:spPr>
      </p:pic>
      <p:pic>
        <p:nvPicPr>
          <p:cNvPr id="6" name="İçerik Yer Tutucus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 y="66596"/>
            <a:ext cx="683568" cy="648072"/>
          </a:xfrm>
          <a:prstGeom prst="rect">
            <a:avLst/>
          </a:prstGeom>
        </p:spPr>
      </p:pic>
    </p:spTree>
    <p:extLst>
      <p:ext uri="{BB962C8B-B14F-4D97-AF65-F5344CB8AC3E}">
        <p14:creationId xmlns:p14="http://schemas.microsoft.com/office/powerpoint/2010/main" val="25314862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196752"/>
            <a:ext cx="8229600" cy="5661248"/>
          </a:xfrm>
        </p:spPr>
        <p:txBody>
          <a:bodyPr/>
          <a:lstStyle/>
          <a:p>
            <a:r>
              <a:rPr lang="tr-TR" dirty="0" smtClean="0"/>
              <a:t>Saat 06:45 İspanya’dan İzmir’e dönüş </a:t>
            </a:r>
          </a:p>
          <a:p>
            <a:r>
              <a:rPr lang="tr-TR" dirty="0" smtClean="0"/>
              <a:t> </a:t>
            </a:r>
            <a:r>
              <a:rPr lang="tr-TR" sz="2000" dirty="0" smtClean="0"/>
              <a:t>İspanya seyahatinin U15 Takımımıza, Saha dışı ve saha içi performansına müthiş katkı sağlandığını düşünüyoruz. Bunun belirtilerini İspanyadaki son 3 günümüzde çok açık olarak gözlemledik. </a:t>
            </a:r>
            <a:r>
              <a:rPr lang="tr-TR" sz="2000" dirty="0"/>
              <a:t> </a:t>
            </a:r>
            <a:r>
              <a:rPr lang="tr-TR" sz="2000" dirty="0" smtClean="0"/>
              <a:t> </a:t>
            </a:r>
          </a:p>
          <a:p>
            <a:pPr marL="0" indent="0">
              <a:buNone/>
            </a:pPr>
            <a:r>
              <a:rPr lang="tr-TR" sz="2000" dirty="0" smtClean="0"/>
              <a:t> </a:t>
            </a:r>
          </a:p>
          <a:p>
            <a:r>
              <a:rPr lang="tr-TR" sz="2000" dirty="0" smtClean="0"/>
              <a:t>Mehmet Çiftçi, İspanya seyahatimiz süresince  yanımızdan bir an bile ayrılmayarak  çok yakından ilgilendi . </a:t>
            </a:r>
          </a:p>
          <a:p>
            <a:pPr marL="0" indent="0">
              <a:buNone/>
            </a:pPr>
            <a:r>
              <a:rPr lang="tr-TR" sz="2000" dirty="0" smtClean="0"/>
              <a:t> </a:t>
            </a:r>
          </a:p>
          <a:p>
            <a:r>
              <a:rPr lang="tr-TR" sz="2000" dirty="0" smtClean="0"/>
              <a:t>Bu sunumu tüm teknik ekip ile birlikte hazırladık. </a:t>
            </a:r>
          </a:p>
          <a:p>
            <a:pPr marL="0" indent="0">
              <a:buNone/>
            </a:pPr>
            <a:r>
              <a:rPr lang="tr-TR" sz="2000" dirty="0" smtClean="0"/>
              <a:t> </a:t>
            </a:r>
          </a:p>
          <a:p>
            <a:r>
              <a:rPr lang="tr-TR" sz="2000" dirty="0" smtClean="0"/>
              <a:t>Böyle deneyimi bize yaşattığınız için size çok teşekkür ederiz.  </a:t>
            </a:r>
          </a:p>
          <a:p>
            <a:endParaRPr lang="tr-TR" sz="2000" dirty="0"/>
          </a:p>
          <a:p>
            <a:pPr marL="0" indent="0">
              <a:buNone/>
            </a:pPr>
            <a:r>
              <a:rPr lang="tr-TR" sz="2000" dirty="0" smtClean="0"/>
              <a:t>Halit </a:t>
            </a:r>
            <a:r>
              <a:rPr lang="tr-TR" sz="2000" dirty="0" smtClean="0"/>
              <a:t>Eroğlu</a:t>
            </a:r>
          </a:p>
          <a:p>
            <a:pPr marL="0" indent="0">
              <a:buNone/>
            </a:pPr>
            <a:r>
              <a:rPr lang="tr-TR" sz="2000" dirty="0" smtClean="0"/>
              <a:t>Genel Kaptan </a:t>
            </a:r>
            <a:endParaRPr lang="tr-TR" dirty="0"/>
          </a:p>
        </p:txBody>
      </p:sp>
      <p:sp>
        <p:nvSpPr>
          <p:cNvPr id="4" name="Başlık 1"/>
          <p:cNvSpPr>
            <a:spLocks noGrp="1"/>
          </p:cNvSpPr>
          <p:nvPr>
            <p:ph type="title"/>
          </p:nvPr>
        </p:nvSpPr>
        <p:spPr>
          <a:xfrm>
            <a:off x="457200" y="274638"/>
            <a:ext cx="8229600" cy="922114"/>
          </a:xfrm>
        </p:spPr>
        <p:txBody>
          <a:bodyPr/>
          <a:lstStyle/>
          <a:p>
            <a:r>
              <a:rPr lang="tr-TR" b="1" dirty="0" smtClean="0">
                <a:solidFill>
                  <a:srgbClr val="FF0000"/>
                </a:solidFill>
                <a:effectLst>
                  <a:outerShdw blurRad="38100" dist="38100" dir="2700000" algn="tl">
                    <a:srgbClr val="000000">
                      <a:alpha val="43137"/>
                    </a:srgbClr>
                  </a:outerShdw>
                </a:effectLst>
              </a:rPr>
              <a:t>11.GÜN</a:t>
            </a:r>
            <a:r>
              <a:rPr lang="tr-TR" b="1" dirty="0" smtClean="0">
                <a:effectLst>
                  <a:outerShdw blurRad="38100" dist="38100" dir="2700000" algn="tl">
                    <a:srgbClr val="000000">
                      <a:alpha val="43137"/>
                    </a:srgbClr>
                  </a:outerShdw>
                </a:effectLst>
              </a:rPr>
              <a:t> </a:t>
            </a:r>
            <a:r>
              <a:rPr lang="tr-TR" b="1" dirty="0" smtClean="0">
                <a:solidFill>
                  <a:srgbClr val="002060"/>
                </a:solidFill>
                <a:effectLst>
                  <a:outerShdw blurRad="38100" dist="38100" dir="2700000" algn="tl">
                    <a:srgbClr val="000000">
                      <a:alpha val="43137"/>
                    </a:srgbClr>
                  </a:outerShdw>
                </a:effectLst>
              </a:rPr>
              <a:t>04.10.2015 Çarşamba</a:t>
            </a:r>
            <a:endParaRPr lang="tr-TR" dirty="0"/>
          </a:p>
        </p:txBody>
      </p:sp>
      <p:pic>
        <p:nvPicPr>
          <p:cNvPr id="5" name="İçerik Yer Tutucus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5" y="66596"/>
            <a:ext cx="683568" cy="648072"/>
          </a:xfrm>
          <a:prstGeom prst="rect">
            <a:avLst/>
          </a:prstGeom>
        </p:spPr>
      </p:pic>
    </p:spTree>
    <p:extLst>
      <p:ext uri="{BB962C8B-B14F-4D97-AF65-F5344CB8AC3E}">
        <p14:creationId xmlns:p14="http://schemas.microsoft.com/office/powerpoint/2010/main" val="28686616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11163" y="11266"/>
            <a:ext cx="8229600" cy="1143000"/>
          </a:xfrm>
        </p:spPr>
        <p:txBody>
          <a:bodyPr/>
          <a:lstStyle/>
          <a:p>
            <a:r>
              <a:rPr lang="tr-TR" b="1" dirty="0" smtClean="0">
                <a:solidFill>
                  <a:srgbClr val="FF0000"/>
                </a:solidFill>
                <a:effectLst>
                  <a:outerShdw blurRad="38100" dist="38100" dir="2700000" algn="tl">
                    <a:srgbClr val="000000">
                      <a:alpha val="43137"/>
                    </a:srgbClr>
                  </a:outerShdw>
                </a:effectLst>
              </a:rPr>
              <a:t>2.GÜN</a:t>
            </a:r>
            <a:r>
              <a:rPr lang="tr-TR" b="1" dirty="0" smtClean="0">
                <a:effectLst>
                  <a:outerShdw blurRad="38100" dist="38100" dir="2700000" algn="tl">
                    <a:srgbClr val="000000">
                      <a:alpha val="43137"/>
                    </a:srgbClr>
                  </a:outerShdw>
                </a:effectLst>
              </a:rPr>
              <a:t> </a:t>
            </a:r>
            <a:r>
              <a:rPr lang="tr-TR" b="1" dirty="0" smtClean="0">
                <a:solidFill>
                  <a:srgbClr val="002060"/>
                </a:solidFill>
                <a:effectLst>
                  <a:outerShdw blurRad="38100" dist="38100" dir="2700000" algn="tl">
                    <a:srgbClr val="000000">
                      <a:alpha val="43137"/>
                    </a:srgbClr>
                  </a:outerShdw>
                </a:effectLst>
              </a:rPr>
              <a:t>26.10.2015 Pazartesi</a:t>
            </a:r>
            <a:endParaRPr lang="tr-TR" dirty="0"/>
          </a:p>
        </p:txBody>
      </p:sp>
      <p:sp>
        <p:nvSpPr>
          <p:cNvPr id="3" name="İçerik Yer Tutucusu 2"/>
          <p:cNvSpPr>
            <a:spLocks noGrp="1"/>
          </p:cNvSpPr>
          <p:nvPr>
            <p:ph idx="1"/>
          </p:nvPr>
        </p:nvSpPr>
        <p:spPr>
          <a:xfrm>
            <a:off x="411163" y="1052736"/>
            <a:ext cx="8229600" cy="4525963"/>
          </a:xfrm>
        </p:spPr>
        <p:txBody>
          <a:bodyPr>
            <a:normAutofit/>
          </a:bodyPr>
          <a:lstStyle/>
          <a:p>
            <a:r>
              <a:rPr lang="tr-TR" sz="2400" dirty="0"/>
              <a:t>Real </a:t>
            </a:r>
            <a:r>
              <a:rPr lang="tr-TR" sz="2400" dirty="0" smtClean="0"/>
              <a:t>Sociedad’ın Tesislerinde ilk antrenmanımızı yaptık.</a:t>
            </a:r>
          </a:p>
          <a:p>
            <a:r>
              <a:rPr lang="tr-TR" sz="2400" dirty="0" smtClean="0"/>
              <a:t>Tesisleri gezdik, tanıma fırsatı bulduk.</a:t>
            </a:r>
            <a:endParaRPr lang="tr-TR" sz="2400" dirty="0"/>
          </a:p>
        </p:txBody>
      </p:sp>
      <p:pic>
        <p:nvPicPr>
          <p:cNvPr id="4" name="İçerik Yer Tutucus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48659" y="2172228"/>
            <a:ext cx="3920124" cy="4417445"/>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2559" y="2416160"/>
            <a:ext cx="4721442" cy="3917745"/>
          </a:xfrm>
          <a:prstGeom prst="rect">
            <a:avLst/>
          </a:prstGeom>
        </p:spPr>
      </p:pic>
      <p:pic>
        <p:nvPicPr>
          <p:cNvPr id="6" name="İçerik Yer Tutucusu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5" y="66596"/>
            <a:ext cx="683568" cy="648072"/>
          </a:xfrm>
          <a:prstGeom prst="rect">
            <a:avLst/>
          </a:prstGeom>
        </p:spPr>
      </p:pic>
    </p:spTree>
    <p:extLst>
      <p:ext uri="{BB962C8B-B14F-4D97-AF65-F5344CB8AC3E}">
        <p14:creationId xmlns:p14="http://schemas.microsoft.com/office/powerpoint/2010/main" val="1347186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61" y="980728"/>
            <a:ext cx="9174267" cy="6015354"/>
          </a:xfr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13791" y="-913790"/>
            <a:ext cx="2924945" cy="4752528"/>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497744" y="-745215"/>
            <a:ext cx="2924946" cy="4415377"/>
          </a:xfrm>
          <a:prstGeom prst="rect">
            <a:avLst/>
          </a:prstGeom>
        </p:spPr>
      </p:pic>
      <p:pic>
        <p:nvPicPr>
          <p:cNvPr id="8" name="İçerik Yer Tutucusu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5" y="66596"/>
            <a:ext cx="683568" cy="648072"/>
          </a:xfrm>
          <a:prstGeom prst="rect">
            <a:avLst/>
          </a:prstGeom>
        </p:spPr>
      </p:pic>
    </p:spTree>
    <p:extLst>
      <p:ext uri="{BB962C8B-B14F-4D97-AF65-F5344CB8AC3E}">
        <p14:creationId xmlns:p14="http://schemas.microsoft.com/office/powerpoint/2010/main" val="38765054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116632"/>
            <a:ext cx="8481120" cy="2160240"/>
          </a:xfrm>
        </p:spPr>
        <p:txBody>
          <a:bodyPr>
            <a:normAutofit/>
          </a:bodyPr>
          <a:lstStyle/>
          <a:p>
            <a:pPr algn="l"/>
            <a:r>
              <a:rPr lang="tr-TR" sz="2400" dirty="0" smtClean="0"/>
              <a:t>Sahada gördüğümüz ön direkleri hareketli,</a:t>
            </a:r>
            <a:br>
              <a:rPr lang="tr-TR" sz="2400" dirty="0" smtClean="0"/>
            </a:br>
            <a:r>
              <a:rPr lang="tr-TR" sz="2400" dirty="0" smtClean="0"/>
              <a:t>arka direkleri sabitlenmiş açılır-kapanır</a:t>
            </a:r>
            <a:br>
              <a:rPr lang="tr-TR" sz="2400" dirty="0" smtClean="0"/>
            </a:br>
            <a:r>
              <a:rPr lang="tr-TR" sz="2400" dirty="0" smtClean="0"/>
              <a:t>portatif kaleler çok kullanışlıydı. Portatif </a:t>
            </a:r>
            <a:br>
              <a:rPr lang="tr-TR" sz="2400" dirty="0" smtClean="0"/>
            </a:br>
            <a:r>
              <a:rPr lang="tr-TR" sz="2400" dirty="0" smtClean="0"/>
              <a:t>kaleler 5 mt.2 </a:t>
            </a:r>
            <a:r>
              <a:rPr lang="tr-TR" sz="2400" dirty="0" err="1" smtClean="0"/>
              <a:t>mt</a:t>
            </a:r>
            <a:r>
              <a:rPr lang="tr-TR" sz="2400" dirty="0" smtClean="0"/>
              <a:t>. ölçülerindeydi.</a:t>
            </a:r>
            <a:endParaRPr lang="tr-TR" sz="2400"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2332037"/>
            <a:ext cx="5148063" cy="4525963"/>
          </a:xfr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97529" y="1630614"/>
            <a:ext cx="6551712" cy="3888432"/>
          </a:xfrm>
          <a:prstGeom prst="rect">
            <a:avLst/>
          </a:prstGeom>
        </p:spPr>
      </p:pic>
    </p:spTree>
    <p:extLst>
      <p:ext uri="{BB962C8B-B14F-4D97-AF65-F5344CB8AC3E}">
        <p14:creationId xmlns:p14="http://schemas.microsoft.com/office/powerpoint/2010/main" val="4257566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pPr algn="l"/>
            <a:r>
              <a:rPr lang="tr-TR" sz="2400" dirty="0" smtClean="0"/>
              <a:t>Real Sociedad U19 Takımının, antrenmanın ısınma bölümünde 3+3+3 oyuncu ile oynadıkları farklı ayak tenisi dikkatimizi çekti. Oynadıkları oyunu video olarak kayıt yaptık.</a:t>
            </a:r>
            <a:endParaRPr lang="tr-TR" sz="2400" dirty="0"/>
          </a:p>
        </p:txBody>
      </p:sp>
      <p:sp>
        <p:nvSpPr>
          <p:cNvPr id="5" name="Başlık 1"/>
          <p:cNvSpPr txBox="1">
            <a:spLocks/>
          </p:cNvSpPr>
          <p:nvPr/>
        </p:nvSpPr>
        <p:spPr>
          <a:xfrm>
            <a:off x="-25571" y="602128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tr-TR" sz="2400" dirty="0"/>
          </a:p>
        </p:txBody>
      </p:sp>
      <p:pic>
        <p:nvPicPr>
          <p:cNvPr id="6" name="İçerik Yer Tutucus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950309" y="-214006"/>
            <a:ext cx="5206870" cy="8892481"/>
          </a:xfrm>
        </p:spPr>
      </p:pic>
    </p:spTree>
    <p:extLst>
      <p:ext uri="{BB962C8B-B14F-4D97-AF65-F5344CB8AC3E}">
        <p14:creationId xmlns:p14="http://schemas.microsoft.com/office/powerpoint/2010/main" val="4542219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2536" y="908720"/>
            <a:ext cx="8229600" cy="2160240"/>
          </a:xfrm>
        </p:spPr>
        <p:txBody>
          <a:bodyPr>
            <a:normAutofit/>
          </a:bodyPr>
          <a:lstStyle/>
          <a:p>
            <a:pPr algn="l"/>
            <a:r>
              <a:rPr lang="tr-TR" sz="2700" dirty="0" smtClean="0"/>
              <a:t>  </a:t>
            </a:r>
            <a:r>
              <a:rPr lang="tr-TR" sz="1800" dirty="0" smtClean="0">
                <a:solidFill>
                  <a:srgbClr val="FF0000"/>
                </a:solidFill>
              </a:rPr>
              <a:t>AKŞAM YEMEĞİ;</a:t>
            </a:r>
            <a:r>
              <a:rPr lang="tr-TR" sz="2700" dirty="0" smtClean="0"/>
              <a:t/>
            </a:r>
            <a:br>
              <a:rPr lang="tr-TR" sz="2700" dirty="0" smtClean="0"/>
            </a:br>
            <a:r>
              <a:rPr lang="tr-TR" sz="2700" dirty="0" smtClean="0"/>
              <a:t>  </a:t>
            </a:r>
            <a:r>
              <a:rPr lang="tr-TR" sz="1800" dirty="0" smtClean="0"/>
              <a:t>San </a:t>
            </a:r>
            <a:r>
              <a:rPr lang="tr-TR" sz="1800" dirty="0" err="1" smtClean="0"/>
              <a:t>Mames’te</a:t>
            </a:r>
            <a:r>
              <a:rPr lang="tr-TR" sz="1800" dirty="0" smtClean="0"/>
              <a:t> seyredeceğimiz </a:t>
            </a:r>
            <a:r>
              <a:rPr lang="tr-TR" sz="1800" dirty="0" err="1" smtClean="0"/>
              <a:t>Ath.Bilbao</a:t>
            </a:r>
            <a:r>
              <a:rPr lang="tr-TR" sz="1800" dirty="0" smtClean="0"/>
              <a:t> –</a:t>
            </a:r>
            <a:r>
              <a:rPr lang="tr-TR" sz="1800" dirty="0" err="1" smtClean="0"/>
              <a:t>S.Gijon</a:t>
            </a:r>
            <a:r>
              <a:rPr lang="tr-TR" sz="1800" dirty="0" smtClean="0"/>
              <a:t> </a:t>
            </a:r>
            <a:br>
              <a:rPr lang="tr-TR" sz="1800" dirty="0" smtClean="0"/>
            </a:br>
            <a:r>
              <a:rPr lang="tr-TR" sz="1800" dirty="0"/>
              <a:t> </a:t>
            </a:r>
            <a:r>
              <a:rPr lang="tr-TR" sz="1800" dirty="0" smtClean="0"/>
              <a:t>  maçı öncesi Bilbao da </a:t>
            </a:r>
            <a:r>
              <a:rPr lang="tr-TR" sz="1800" dirty="0"/>
              <a:t>p</a:t>
            </a:r>
            <a:r>
              <a:rPr lang="tr-TR" sz="1800" dirty="0" smtClean="0"/>
              <a:t>izzacıda pizza yedik.</a:t>
            </a:r>
            <a:endParaRPr lang="tr-TR" sz="1800" dirty="0"/>
          </a:p>
        </p:txBody>
      </p:sp>
      <p:pic>
        <p:nvPicPr>
          <p:cNvPr id="5" name="İçerik Yer Tutucus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5" y="66596"/>
            <a:ext cx="683568" cy="648072"/>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504560" y="1218568"/>
            <a:ext cx="6850895" cy="4427984"/>
          </a:xfrm>
          <a:prstGeom prst="rect">
            <a:avLst/>
          </a:prstGeom>
        </p:spPr>
      </p:pic>
    </p:spTree>
    <p:extLst>
      <p:ext uri="{BB962C8B-B14F-4D97-AF65-F5344CB8AC3E}">
        <p14:creationId xmlns:p14="http://schemas.microsoft.com/office/powerpoint/2010/main" val="6264039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714202"/>
          </a:xfrm>
        </p:spPr>
        <p:txBody>
          <a:bodyPr>
            <a:normAutofit fontScale="90000"/>
          </a:bodyPr>
          <a:lstStyle/>
          <a:p>
            <a:r>
              <a:rPr lang="tr-TR" dirty="0" smtClean="0"/>
              <a:t>San </a:t>
            </a:r>
            <a:r>
              <a:rPr lang="tr-TR" dirty="0" err="1" smtClean="0"/>
              <a:t>Mames</a:t>
            </a:r>
            <a:r>
              <a:rPr lang="tr-TR" dirty="0" smtClean="0"/>
              <a:t> Stadı </a:t>
            </a:r>
            <a:br>
              <a:rPr lang="tr-TR" dirty="0" smtClean="0"/>
            </a:br>
            <a:r>
              <a:rPr lang="tr-TR" dirty="0" smtClean="0"/>
              <a:t>53.332 Seyirci kapasiteli müthiş bir </a:t>
            </a:r>
            <a:r>
              <a:rPr lang="tr-TR" dirty="0" err="1" smtClean="0"/>
              <a:t>stad</a:t>
            </a:r>
            <a:r>
              <a:rPr lang="tr-TR" dirty="0" smtClean="0"/>
              <a:t>  </a:t>
            </a:r>
            <a:br>
              <a:rPr lang="tr-TR" dirty="0" smtClean="0"/>
            </a:br>
            <a:endParaRPr lang="tr-TR" dirty="0"/>
          </a:p>
        </p:txBody>
      </p:sp>
      <p:pic>
        <p:nvPicPr>
          <p:cNvPr id="6" name="İçerik Yer Tutucus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988840"/>
            <a:ext cx="9144000" cy="4536504"/>
          </a:xfrm>
        </p:spPr>
      </p:pic>
    </p:spTree>
    <p:extLst>
      <p:ext uri="{BB962C8B-B14F-4D97-AF65-F5344CB8AC3E}">
        <p14:creationId xmlns:p14="http://schemas.microsoft.com/office/powerpoint/2010/main" val="106621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512" y="1916832"/>
            <a:ext cx="4788023" cy="4021907"/>
          </a:xfr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991383" y="1743383"/>
            <a:ext cx="4009078" cy="4355976"/>
          </a:xfrm>
          <a:prstGeom prst="rect">
            <a:avLst/>
          </a:prstGeom>
        </p:spPr>
      </p:pic>
      <p:pic>
        <p:nvPicPr>
          <p:cNvPr id="7" name="İçerik Yer Tutucusu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5" y="66596"/>
            <a:ext cx="683568" cy="648072"/>
          </a:xfrm>
          <a:prstGeom prst="rect">
            <a:avLst/>
          </a:prstGeom>
        </p:spPr>
      </p:pic>
      <p:sp>
        <p:nvSpPr>
          <p:cNvPr id="8" name="Dikdörtgen 7"/>
          <p:cNvSpPr/>
          <p:nvPr/>
        </p:nvSpPr>
        <p:spPr>
          <a:xfrm>
            <a:off x="26222" y="836712"/>
            <a:ext cx="9117778" cy="923330"/>
          </a:xfrm>
          <a:prstGeom prst="rect">
            <a:avLst/>
          </a:prstGeom>
        </p:spPr>
        <p:txBody>
          <a:bodyPr wrap="square">
            <a:spAutoFit/>
          </a:bodyPr>
          <a:lstStyle/>
          <a:p>
            <a:r>
              <a:rPr lang="tr-TR" dirty="0" smtClean="0"/>
              <a:t>Teknik Ekip ve Oyuncularımız  öncelikle atmosferden çok etkilendik. Maç esnasında yapılan olumlu pozisyonları oyuncularımıza göstererek onlardan geri bildirimler aldık. Canlı olarak izlediğimiz maçın ,tüm kafilemizin gelişimine </a:t>
            </a:r>
            <a:r>
              <a:rPr lang="tr-TR" dirty="0"/>
              <a:t>katkı </a:t>
            </a:r>
            <a:r>
              <a:rPr lang="tr-TR" dirty="0" smtClean="0"/>
              <a:t>sağladığını düşünüyoruz.</a:t>
            </a:r>
            <a:endParaRPr lang="tr-TR" dirty="0"/>
          </a:p>
        </p:txBody>
      </p:sp>
    </p:spTree>
    <p:extLst>
      <p:ext uri="{BB962C8B-B14F-4D97-AF65-F5344CB8AC3E}">
        <p14:creationId xmlns:p14="http://schemas.microsoft.com/office/powerpoint/2010/main" val="20219451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836</TotalTime>
  <Words>672</Words>
  <Application>Microsoft Office PowerPoint</Application>
  <PresentationFormat>Ekran Gösterisi (4:3)</PresentationFormat>
  <Paragraphs>80</Paragraphs>
  <Slides>28</Slides>
  <Notes>0</Notes>
  <HiddenSlides>0</HiddenSlides>
  <MMClips>0</MMClips>
  <ScaleCrop>false</ScaleCrop>
  <HeadingPairs>
    <vt:vector size="6" baseType="variant">
      <vt:variant>
        <vt:lpstr>Kullanılan Yazı Tipleri</vt:lpstr>
      </vt:variant>
      <vt:variant>
        <vt:i4>2</vt:i4>
      </vt:variant>
      <vt:variant>
        <vt:lpstr>Tema</vt:lpstr>
      </vt:variant>
      <vt:variant>
        <vt:i4>1</vt:i4>
      </vt:variant>
      <vt:variant>
        <vt:lpstr>Slayt Başlıkları</vt:lpstr>
      </vt:variant>
      <vt:variant>
        <vt:i4>28</vt:i4>
      </vt:variant>
    </vt:vector>
  </HeadingPairs>
  <TitlesOfParts>
    <vt:vector size="31" baseType="lpstr">
      <vt:lpstr>Arial</vt:lpstr>
      <vt:lpstr>Calibri</vt:lpstr>
      <vt:lpstr>Ofis Teması</vt:lpstr>
      <vt:lpstr>ALTINORDU U15 (2001) TAKIMI 2015 – 16 SEZONU / 25.10 – 04.11.2015 İSPANYA SEYAHATİ  SUNUMU</vt:lpstr>
      <vt:lpstr>1.GÜN 25.10.2015 Pazar</vt:lpstr>
      <vt:lpstr>2.GÜN 26.10.2015 Pazartesi</vt:lpstr>
      <vt:lpstr>PowerPoint Sunusu</vt:lpstr>
      <vt:lpstr>Sahada gördüğümüz ön direkleri hareketli, arka direkleri sabitlenmiş açılır-kapanır portatif kaleler çok kullanışlıydı. Portatif  kaleler 5 mt.2 mt. ölçülerindeydi.</vt:lpstr>
      <vt:lpstr>Real Sociedad U19 Takımının, antrenmanın ısınma bölümünde 3+3+3 oyuncu ile oynadıkları farklı ayak tenisi dikkatimizi çekti. Oynadıkları oyunu video olarak kayıt yaptık.</vt:lpstr>
      <vt:lpstr>  AKŞAM YEMEĞİ;   San Mames’te seyredeceğimiz Ath.Bilbao –S.Gijon     maçı öncesi Bilbao da pizzacıda pizza yedik.</vt:lpstr>
      <vt:lpstr>San Mames Stadı  53.332 Seyirci kapasiteli müthiş bir stad   </vt:lpstr>
      <vt:lpstr>PowerPoint Sunusu</vt:lpstr>
      <vt:lpstr>PowerPoint Sunusu</vt:lpstr>
      <vt:lpstr>3.GÜN 27.10.2015 Salı</vt:lpstr>
      <vt:lpstr>4.GÜN 28.10.2015 Çarşamba</vt:lpstr>
      <vt:lpstr>PowerPoint Sunusu</vt:lpstr>
      <vt:lpstr>6.GÜN 30.10.2015 Cuma</vt:lpstr>
      <vt:lpstr>7.GÜN 31.10.2015 Cumartesi</vt:lpstr>
      <vt:lpstr>Maçın devresi olduğunda Bilbao’lu oyuncular resimde görüldüğü gibi ilk yarının değerlendirmesini kendi aralarında yaptılar. Son konuşma antrenör tarafından yapıldı. Aynı konuşmayı maç sonrası soyunma odasında yaptıklarını öğrendik.</vt:lpstr>
      <vt:lpstr>MAÇ ÖNCESİ; Athletic Bilbao U11-Sporting Lutx U12 maçını teknik ekip olarak izledik. Sporting Lutx, Bilbao semt takımlarından biriymiş. Ath.Bibao takımı toplam 115  semt ve okul takımı ile bağlantılı çalışıyormuş. Bu takımların yıllık masraflarını karşılayarak istedikleri oyuncuyu kendi kadrolarına dahil ediyorlarmış. Sahada sistem olarak (1+3+3 dizilişinde) oynuyorlar. Neden ; 7V7 diye sorduğumuzda bu sistemin 11v11 oyuna geçişinde en uygun sistem olduğunu söylediler. </vt:lpstr>
      <vt:lpstr>Athletic Bilbao Takımının Alt yapı sorumlusu  Jose Mori Sevillano  dan alt yapıda yaptıkları ile ilgili bilgiler aldık.</vt:lpstr>
      <vt:lpstr>Maçtan sonra ; Bilbao’da Müze (Guggenheim) ziyaretinde gittik.</vt:lpstr>
      <vt:lpstr>Müze ziyareti sonrası ; Oyuncularımıza Bilbao merkezinde dolaşmaları için iki saat serbest zaman verdik. Bu zaman sonrasında belirlediğimiz toplanma yerinde buluşarak otelimize dönüş  yaptık.  </vt:lpstr>
      <vt:lpstr>PowerPoint Sunusu</vt:lpstr>
      <vt:lpstr>Real Sociedad - Celta Vigo maçını sahaya çok yakın bölgeden izledik. Oyuncularımız bu maçı müthiş bir konsantre ile izledi. Maç esnasında, Savunmaların öne ne kadar Çabuk çıktıklarını, takım boylarını kısaltarak ve bölgeleri daraltarak rakibine oynayacak alanlar bırakmamalarını geri bildirim olarak onlardan aldık. Ayrıca kenarda oyuna girmek için hazırlanan yedek oyuncuların her an maça girecekmiş gibi %100 ısınmalarını  görüp işlerini ne kadar ciddi yaptıklarını göstererek, Yedek kalan oyuncularında böyle ısınması gerektiğini söyledik.  Biz bunları anlatırken, vücut dillerinden olumlu geri bildirimi aldığımızı düşünüyoruz.                            </vt:lpstr>
      <vt:lpstr>8.GÜN 01.11.2015 Pazar</vt:lpstr>
      <vt:lpstr>PowerPoint Sunusu</vt:lpstr>
      <vt:lpstr>  Öğleden sonra;  Deniz seviyesinden 1200m. Yükseklikte bulunan Larraitz ‘e (Doğal park) gittik. İspanyol aileler çocuklarını buraya getirerek, onları hem cesaret hem de koordinasyon ve dengelerinin gelişmesini sağladıklarını öğrendik. Tüm oyuncularımız aktiviteye katılarak çok eğlenceli bir gün geçirdi. </vt:lpstr>
      <vt:lpstr>9.GÜN 02.11.2015 Pazartesi</vt:lpstr>
      <vt:lpstr>10.GÜN 03.10.2015 Salı</vt:lpstr>
      <vt:lpstr>11.GÜN 04.10.2015 Çarşamba</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PC</dc:creator>
  <cp:lastModifiedBy>smozkan</cp:lastModifiedBy>
  <cp:revision>73</cp:revision>
  <dcterms:created xsi:type="dcterms:W3CDTF">2015-11-03T22:44:34Z</dcterms:created>
  <dcterms:modified xsi:type="dcterms:W3CDTF">2015-11-05T22:42:04Z</dcterms:modified>
</cp:coreProperties>
</file>