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7BCF5-A69C-4681-9083-79B99D9F347F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733A2-715C-46FA-88FA-C1A0908758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0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733A2-715C-46FA-88FA-C1A0908758C0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24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69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75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194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90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5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46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63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28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33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0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588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4C71C-D402-4665-A543-4775CA34A2FC}" type="datetimeFigureOut">
              <a:rPr lang="tr-TR" smtClean="0"/>
              <a:t>09.01.2014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DFAE9-903C-4ACF-89FF-B7936D9D3F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868355" y="476672"/>
            <a:ext cx="7825343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TÜRK FUTBOLU NASIL "ÜRETKEN" HALE DÖNÜŞÜR ? 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TEMELİ SAĞLAMLAŞTIRMAK GEREK! 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AKADEMİLERE ÖNEM VERMEK, ONLARI TEŞVİK ETMEK GEREK!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828597" y="1628800"/>
            <a:ext cx="3614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1 ) OKUL SÜRELERİNİN UZUNLUĞU </a:t>
            </a:r>
            <a:r>
              <a:rPr lang="tr-TR" b="1" dirty="0" smtClean="0"/>
              <a:t>!</a:t>
            </a:r>
            <a:endParaRPr lang="tr-TR" b="1" dirty="0"/>
          </a:p>
        </p:txBody>
      </p:sp>
      <p:sp>
        <p:nvSpPr>
          <p:cNvPr id="8" name="Dikdörtgen 7"/>
          <p:cNvSpPr/>
          <p:nvPr/>
        </p:nvSpPr>
        <p:spPr>
          <a:xfrm>
            <a:off x="828597" y="2001580"/>
            <a:ext cx="5236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2 ) OKUL FUTBOL TAKIMLARI İLE GÖRÜŞ FARKLILIĞI !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28597" y="2385204"/>
            <a:ext cx="7825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3 ) ALTYAPILARIN ÖZERK YÖNETİMİ ve BÜTÇELERİNİN GARANTİ EDİLMESİ..  </a:t>
            </a:r>
            <a:endParaRPr lang="tr-TR" b="1" dirty="0">
              <a:solidFill>
                <a:srgbClr val="0000FF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828598" y="2807847"/>
            <a:ext cx="7127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4 ) </a:t>
            </a:r>
            <a:r>
              <a:rPr lang="tr-TR" b="1" dirty="0">
                <a:solidFill>
                  <a:srgbClr val="FF0000"/>
                </a:solidFill>
              </a:rPr>
              <a:t>ALTYAPI BÜTÇELERİNİN </a:t>
            </a:r>
            <a:r>
              <a:rPr lang="tr-TR" b="1" dirty="0" smtClean="0">
                <a:solidFill>
                  <a:srgbClr val="FF0000"/>
                </a:solidFill>
              </a:rPr>
              <a:t>KULLANACAĞI </a:t>
            </a:r>
            <a:r>
              <a:rPr lang="tr-TR" b="1" dirty="0">
                <a:solidFill>
                  <a:srgbClr val="FF0000"/>
                </a:solidFill>
              </a:rPr>
              <a:t>ANA </a:t>
            </a:r>
            <a:r>
              <a:rPr lang="tr-TR" b="1" dirty="0" smtClean="0">
                <a:solidFill>
                  <a:srgbClr val="FF0000"/>
                </a:solidFill>
              </a:rPr>
              <a:t>GİDER KALEMLERİ </a:t>
            </a:r>
            <a:r>
              <a:rPr lang="tr-TR" b="1" dirty="0">
                <a:solidFill>
                  <a:srgbClr val="FF0000"/>
                </a:solidFill>
              </a:rPr>
              <a:t>..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828598" y="3244334"/>
            <a:ext cx="59494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 5 ) </a:t>
            </a:r>
            <a:r>
              <a:rPr lang="tr-TR" b="1" dirty="0">
                <a:solidFill>
                  <a:srgbClr val="0000FF"/>
                </a:solidFill>
              </a:rPr>
              <a:t>ÜST DÜZEY KALİTEYE YÖNELMEK GEREK!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899592" y="3613666"/>
            <a:ext cx="62286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6 ) FUTBOL </a:t>
            </a:r>
            <a:r>
              <a:rPr lang="tr-TR" b="1" dirty="0">
                <a:solidFill>
                  <a:srgbClr val="FF0000"/>
                </a:solidFill>
              </a:rPr>
              <a:t>EĞİTİMİ </a:t>
            </a:r>
            <a:r>
              <a:rPr lang="tr-TR" b="1" dirty="0" smtClean="0">
                <a:solidFill>
                  <a:srgbClr val="FF0000"/>
                </a:solidFill>
              </a:rPr>
              <a:t> 7 </a:t>
            </a:r>
            <a:r>
              <a:rPr lang="tr-TR" b="1" dirty="0">
                <a:solidFill>
                  <a:srgbClr val="FF0000"/>
                </a:solidFill>
              </a:rPr>
              <a:t>– 8 YAŞLARA </a:t>
            </a:r>
            <a:r>
              <a:rPr lang="tr-TR" b="1" dirty="0" smtClean="0">
                <a:solidFill>
                  <a:srgbClr val="FF0000"/>
                </a:solidFill>
              </a:rPr>
              <a:t>ÇEKİLMELİ!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899592" y="4021470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00FF"/>
                </a:solidFill>
              </a:rPr>
              <a:t>7 ) İKİNCİ LİG, AKADEMİ LİGLERİNİN GEÇİŞ LİGİ OLMASI GEREK! 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899592" y="4509120"/>
            <a:ext cx="62286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8 ) GENÇ FUTBOLCU TEŞVİK SİSTEMİNİN GELİŞTİRİLMESİ </a:t>
            </a:r>
            <a:r>
              <a:rPr lang="tr-TR" b="1" dirty="0" smtClean="0">
                <a:solidFill>
                  <a:srgbClr val="FF0000"/>
                </a:solidFill>
              </a:rPr>
              <a:t>..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79260" y="4997152"/>
            <a:ext cx="7115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00FF"/>
                </a:solidFill>
              </a:rPr>
              <a:t>9 ) BİRİNCİ LİG’E , AKADEMİ EĞİTİMİ ALMIŞ SPORCULAR İÇİN KONTENJAN </a:t>
            </a:r>
            <a:endParaRPr lang="tr-TR" b="1" dirty="0" smtClean="0">
              <a:solidFill>
                <a:srgbClr val="0000FF"/>
              </a:solidFill>
            </a:endParaRPr>
          </a:p>
          <a:p>
            <a:r>
              <a:rPr lang="tr-TR" b="1" dirty="0">
                <a:solidFill>
                  <a:srgbClr val="0000FF"/>
                </a:solidFill>
              </a:rPr>
              <a:t> </a:t>
            </a:r>
            <a:r>
              <a:rPr lang="tr-TR" b="1" dirty="0" smtClean="0">
                <a:solidFill>
                  <a:srgbClr val="0000FF"/>
                </a:solidFill>
              </a:rPr>
              <a:t>     VE </a:t>
            </a:r>
            <a:r>
              <a:rPr lang="tr-TR" b="1" dirty="0">
                <a:solidFill>
                  <a:srgbClr val="0000FF"/>
                </a:solidFill>
              </a:rPr>
              <a:t>TEŞVİK PRİMİ </a:t>
            </a:r>
            <a:r>
              <a:rPr lang="tr-TR" b="1" dirty="0" smtClean="0">
                <a:solidFill>
                  <a:srgbClr val="0000FF"/>
                </a:solidFill>
              </a:rPr>
              <a:t>SİSTEMİNİN 2 KATINA ÇIKARILMASI .. </a:t>
            </a:r>
            <a:endParaRPr lang="tr-TR" b="1" dirty="0">
              <a:solidFill>
                <a:srgbClr val="0000FF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828597" y="5643483"/>
            <a:ext cx="77038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10 ) İKİNCİ </a:t>
            </a:r>
            <a:r>
              <a:rPr lang="tr-TR" b="1" dirty="0" smtClean="0">
                <a:solidFill>
                  <a:srgbClr val="FF0000"/>
                </a:solidFill>
              </a:rPr>
              <a:t>LİG’DE, </a:t>
            </a:r>
            <a:r>
              <a:rPr lang="tr-TR" b="1" dirty="0">
                <a:solidFill>
                  <a:srgbClr val="FF0000"/>
                </a:solidFill>
              </a:rPr>
              <a:t>AKADEMİ EĞİTİMİ </a:t>
            </a:r>
            <a:r>
              <a:rPr lang="tr-TR" b="1" dirty="0" smtClean="0">
                <a:solidFill>
                  <a:srgbClr val="FF0000"/>
                </a:solidFill>
              </a:rPr>
              <a:t>ALMIŞ SPORCU OYNATMA </a:t>
            </a:r>
            <a:r>
              <a:rPr lang="tr-TR" b="1" dirty="0">
                <a:solidFill>
                  <a:srgbClr val="FF0000"/>
                </a:solidFill>
              </a:rPr>
              <a:t>TEŞVİK PRİMİ </a:t>
            </a:r>
            <a:r>
              <a:rPr lang="tr-TR" b="1" dirty="0" smtClean="0">
                <a:solidFill>
                  <a:srgbClr val="FF0000"/>
                </a:solidFill>
              </a:rPr>
              <a:t>..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03648" y="787800"/>
            <a:ext cx="633670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                        5 </a:t>
            </a:r>
            <a:r>
              <a:rPr lang="tr-TR" b="1" dirty="0">
                <a:solidFill>
                  <a:srgbClr val="FF0000"/>
                </a:solidFill>
              </a:rPr>
              <a:t>) </a:t>
            </a:r>
            <a:r>
              <a:rPr lang="tr-TR" b="1" dirty="0" smtClean="0">
                <a:solidFill>
                  <a:srgbClr val="FF0000"/>
                </a:solidFill>
              </a:rPr>
              <a:t>ÜST DÜZEY KALİTEYE </a:t>
            </a:r>
            <a:r>
              <a:rPr lang="tr-TR" b="1" dirty="0">
                <a:solidFill>
                  <a:srgbClr val="FF0000"/>
                </a:solidFill>
              </a:rPr>
              <a:t>YÖNELMEK GEREK! 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ÇÖZÜM:</a:t>
            </a:r>
            <a:r>
              <a:rPr lang="tr-TR" b="1" dirty="0" smtClean="0">
                <a:solidFill>
                  <a:srgbClr val="0000FF"/>
                </a:solidFill>
              </a:rPr>
              <a:t> 2 </a:t>
            </a:r>
            <a:r>
              <a:rPr lang="tr-TR" b="1" dirty="0">
                <a:solidFill>
                  <a:srgbClr val="0000FF"/>
                </a:solidFill>
              </a:rPr>
              <a:t>YAŞ GRUBUNDAN 1 ELİT TAKIM </a:t>
            </a:r>
            <a:r>
              <a:rPr lang="tr-TR" b="1" dirty="0" smtClean="0">
                <a:solidFill>
                  <a:srgbClr val="0000FF"/>
                </a:solidFill>
              </a:rPr>
              <a:t>..</a:t>
            </a:r>
            <a:endParaRPr lang="tr-TR" b="1" dirty="0">
              <a:solidFill>
                <a:srgbClr val="0000FF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403648" y="1772816"/>
            <a:ext cx="6336704" cy="42473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/>
              <a:t>AKADEMİ LİGLERİNDE 62 KULÜP VAR ..</a:t>
            </a:r>
          </a:p>
          <a:p>
            <a:r>
              <a:rPr lang="tr-TR" dirty="0" smtClean="0"/>
              <a:t>HER </a:t>
            </a:r>
            <a:r>
              <a:rPr lang="tr-TR" dirty="0"/>
              <a:t>YAŞ GRUBUNDA ve HER POZİSYON İÇİN DOĞAL YETENEKLİ ÇOCUK BULAMIYORUZ. AMA HER YAŞ GRUBUNDA LİGLERE KATILMA ZORUNLULUĞU VAR. </a:t>
            </a:r>
          </a:p>
          <a:p>
            <a:r>
              <a:rPr lang="tr-TR" dirty="0" smtClean="0"/>
              <a:t>GENÇ </a:t>
            </a:r>
            <a:r>
              <a:rPr lang="tr-TR" dirty="0"/>
              <a:t>AKADEMİ LİGLERİNİ İZLEYEN TEK TÜK YÖNETİCİDEN BİRİYİM! HER TAKIMDA İYİ OYUNCULAR DA VAR, AMA DOLGU MALZEMESİ OYUNCULAR DA VAR! </a:t>
            </a:r>
          </a:p>
          <a:p>
            <a:r>
              <a:rPr lang="tr-TR" dirty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AKADEMİ </a:t>
            </a:r>
            <a:r>
              <a:rPr lang="tr-TR" b="1" dirty="0">
                <a:solidFill>
                  <a:srgbClr val="FF0000"/>
                </a:solidFill>
              </a:rPr>
              <a:t>TAKIMLARI "FUL" KALİTELİ TAKIMLAR OLMALIDIRLAR.</a:t>
            </a:r>
            <a:r>
              <a:rPr lang="tr-TR" b="1" dirty="0"/>
              <a:t> </a:t>
            </a:r>
            <a:r>
              <a:rPr lang="tr-TR" dirty="0"/>
              <a:t>AMA AYNİ YAŞ GRUBUNDAN 15-20 DOĞAL YETENEK BULMAK ZOR! </a:t>
            </a:r>
            <a:r>
              <a:rPr lang="tr-TR" dirty="0" smtClean="0"/>
              <a:t> TAKIMLARIN </a:t>
            </a:r>
            <a:r>
              <a:rPr lang="tr-TR" dirty="0"/>
              <a:t>KALİTESİ DÜŞÜK OLUYOR! </a:t>
            </a:r>
          </a:p>
          <a:p>
            <a:r>
              <a:rPr lang="tr-TR" dirty="0" smtClean="0"/>
              <a:t>HEM </a:t>
            </a:r>
            <a:r>
              <a:rPr lang="tr-TR" dirty="0"/>
              <a:t>"PROFESYONEL FUTBOLCU" OLMA İHTİMALİ AZ OLAN ÇOCUKLARA ÜMİT VERİLMİŞ OLUNUYOR, HEM DE EMEKLER BOŞA GİDİYOR! </a:t>
            </a:r>
          </a:p>
          <a:p>
            <a:r>
              <a:rPr lang="tr-TR" b="1" dirty="0">
                <a:solidFill>
                  <a:srgbClr val="FF0000"/>
                </a:solidFill>
              </a:rPr>
              <a:t>ÇÖZÜM :</a:t>
            </a:r>
            <a:r>
              <a:rPr lang="tr-TR" dirty="0"/>
              <a:t> </a:t>
            </a:r>
            <a:r>
              <a:rPr lang="tr-TR" b="1" dirty="0">
                <a:solidFill>
                  <a:srgbClr val="0000FF"/>
                </a:solidFill>
              </a:rPr>
              <a:t>AKADEMİ ELİT TAKIMLARI 2 YAŞ GRUBUNDAN OLUŞMALIDIR.</a:t>
            </a:r>
          </a:p>
        </p:txBody>
      </p:sp>
    </p:spTree>
    <p:extLst>
      <p:ext uri="{BB962C8B-B14F-4D97-AF65-F5344CB8AC3E}">
        <p14:creationId xmlns:p14="http://schemas.microsoft.com/office/powerpoint/2010/main" val="16384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15616" y="1166843"/>
            <a:ext cx="6624736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         </a:t>
            </a:r>
            <a:r>
              <a:rPr lang="tr-TR" b="1" dirty="0" smtClean="0">
                <a:solidFill>
                  <a:srgbClr val="FF0000"/>
                </a:solidFill>
              </a:rPr>
              <a:t>5’E DEVAM ) </a:t>
            </a:r>
            <a:r>
              <a:rPr lang="tr-TR" b="1" dirty="0" smtClean="0">
                <a:solidFill>
                  <a:srgbClr val="0000FF"/>
                </a:solidFill>
              </a:rPr>
              <a:t>AKADEMİ TAKIMLARI SPORCU KADROLARI ; </a:t>
            </a:r>
          </a:p>
          <a:p>
            <a:r>
              <a:rPr lang="tr-TR" dirty="0" smtClean="0"/>
              <a:t>25'ER </a:t>
            </a:r>
            <a:r>
              <a:rPr lang="tr-TR" dirty="0"/>
              <a:t>KİŞİLİK TAKIM KADROLARI, 18 KİŞİLİK VE 11 KİŞİLİK MAÇ KADROLARI, HEPSİ 2 YAŞ GRUBUNDAN YARI YARIYA OLUŞTURULMALIDIR.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-</a:t>
            </a:r>
            <a:r>
              <a:rPr lang="tr-TR" dirty="0" smtClean="0"/>
              <a:t> 11/12 </a:t>
            </a:r>
            <a:r>
              <a:rPr lang="tr-TR" dirty="0"/>
              <a:t>YAŞ ELİT TAKIMI &gt; AKADEMİ </a:t>
            </a:r>
            <a:r>
              <a:rPr lang="tr-TR" dirty="0"/>
              <a:t>1</a:t>
            </a:r>
            <a:r>
              <a:rPr lang="tr-TR" dirty="0" smtClean="0"/>
              <a:t>. SINIF   </a:t>
            </a:r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- </a:t>
            </a:r>
            <a:r>
              <a:rPr lang="tr-TR" dirty="0" smtClean="0"/>
              <a:t>13/14 </a:t>
            </a:r>
            <a:r>
              <a:rPr lang="tr-TR" dirty="0"/>
              <a:t>YAŞ ELİT TAKIMI &gt; AKADEMİ </a:t>
            </a:r>
            <a:r>
              <a:rPr lang="tr-TR" dirty="0"/>
              <a:t>2</a:t>
            </a:r>
            <a:r>
              <a:rPr lang="tr-TR" dirty="0" smtClean="0"/>
              <a:t>. SINIF </a:t>
            </a:r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-</a:t>
            </a:r>
            <a:r>
              <a:rPr lang="tr-TR" dirty="0" smtClean="0"/>
              <a:t> 15/16 </a:t>
            </a:r>
            <a:r>
              <a:rPr lang="tr-TR" dirty="0"/>
              <a:t>YAŞ ELİT TAKIMI &gt; AKADEMİ </a:t>
            </a:r>
            <a:r>
              <a:rPr lang="tr-TR" dirty="0"/>
              <a:t>3</a:t>
            </a:r>
            <a:r>
              <a:rPr lang="tr-TR" dirty="0" smtClean="0"/>
              <a:t>. SINIF </a:t>
            </a:r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-</a:t>
            </a:r>
            <a:r>
              <a:rPr lang="tr-TR" dirty="0" smtClean="0"/>
              <a:t> 17/18 </a:t>
            </a:r>
            <a:r>
              <a:rPr lang="tr-TR" dirty="0"/>
              <a:t>YAŞ ELİT TAKIMI &gt; AKADEMİ </a:t>
            </a:r>
            <a:r>
              <a:rPr lang="tr-TR" dirty="0"/>
              <a:t>4</a:t>
            </a:r>
            <a:r>
              <a:rPr lang="tr-TR" dirty="0" smtClean="0"/>
              <a:t>. SINIF</a:t>
            </a:r>
            <a:endParaRPr lang="tr-TR" dirty="0"/>
          </a:p>
          <a:p>
            <a:r>
              <a:rPr lang="tr-TR" dirty="0"/>
              <a:t> </a:t>
            </a:r>
            <a:r>
              <a:rPr lang="tr-TR" dirty="0" smtClean="0"/>
              <a:t>BÖYLECE </a:t>
            </a:r>
            <a:r>
              <a:rPr lang="tr-TR" dirty="0"/>
              <a:t>HER YAŞ GRUBUNDA </a:t>
            </a:r>
            <a:r>
              <a:rPr lang="tr-TR" b="1" dirty="0">
                <a:solidFill>
                  <a:srgbClr val="FF0000"/>
                </a:solidFill>
              </a:rPr>
              <a:t>10~15 TANE DOĞAL YETENEKLİ </a:t>
            </a:r>
            <a:r>
              <a:rPr lang="tr-TR" dirty="0"/>
              <a:t>ÇOCUĞA EMEK VERİLMİŞ ve DOLGU MALZEMESİ SPORCU SAYISI EN AZA İNDİRGENMİŞ OLUNUR .</a:t>
            </a:r>
          </a:p>
        </p:txBody>
      </p:sp>
    </p:spTree>
    <p:extLst>
      <p:ext uri="{BB962C8B-B14F-4D97-AF65-F5344CB8AC3E}">
        <p14:creationId xmlns:p14="http://schemas.microsoft.com/office/powerpoint/2010/main" val="39353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400436" y="1340768"/>
            <a:ext cx="5976664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dirty="0" smtClean="0"/>
              <a:t>BİZDE FUTBOL EĞİTİMİ 11-12 YAŞLARDA BAŞLIYOR! </a:t>
            </a:r>
            <a:endParaRPr lang="tr-TR" dirty="0" smtClean="0"/>
          </a:p>
          <a:p>
            <a:r>
              <a:rPr lang="tr-TR" dirty="0" smtClean="0"/>
              <a:t>ÇOK </a:t>
            </a:r>
            <a:r>
              <a:rPr lang="tr-TR" dirty="0" smtClean="0"/>
              <a:t>GEÇ! </a:t>
            </a:r>
            <a:r>
              <a:rPr lang="tr-TR" b="1" dirty="0" smtClean="0"/>
              <a:t>7 </a:t>
            </a:r>
            <a:r>
              <a:rPr lang="tr-TR" b="1" dirty="0" smtClean="0"/>
              <a:t>- 8 YAŞLARA İNİLMELİDİR.</a:t>
            </a:r>
          </a:p>
          <a:p>
            <a:r>
              <a:rPr lang="tr-TR" dirty="0" smtClean="0"/>
              <a:t>BİZİM 2005 DOĞUMLU TAKIMIMIZA RAKİP BULAMIYORUZ!  TFF AKADEMİ LİGLERİ HENÜZ 2000 DOĞUMLU U14’LERDE!</a:t>
            </a:r>
          </a:p>
          <a:p>
            <a:r>
              <a:rPr lang="tr-TR" dirty="0" smtClean="0"/>
              <a:t>AVRUPA’DAN EN AZ 4 YIL GERİDEYİZ!                                  </a:t>
            </a:r>
            <a:r>
              <a:rPr lang="tr-TR" b="1" dirty="0" smtClean="0"/>
              <a:t>BENCE EN TEMEL SORUN BURADA YATIYOR! </a:t>
            </a:r>
            <a:endParaRPr lang="tr-TR" b="1" dirty="0" smtClean="0"/>
          </a:p>
          <a:p>
            <a:r>
              <a:rPr lang="tr-TR" b="1" dirty="0" smtClean="0"/>
              <a:t>TEMEL SPOR VE FUTBOL EĞİTİMİNE </a:t>
            </a:r>
            <a:r>
              <a:rPr lang="tr-TR" b="1" dirty="0" smtClean="0"/>
              <a:t>GEÇ </a:t>
            </a:r>
            <a:r>
              <a:rPr lang="tr-TR" b="1" dirty="0" smtClean="0"/>
              <a:t>BAŞLIYORUZ!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ÇÖZÜM : </a:t>
            </a:r>
            <a:r>
              <a:rPr lang="tr-TR" b="1" dirty="0" smtClean="0">
                <a:solidFill>
                  <a:srgbClr val="0000FF"/>
                </a:solidFill>
              </a:rPr>
              <a:t>U10, U11, U12 VE U13 YAŞ GRUPLARINDA,</a:t>
            </a:r>
          </a:p>
          <a:p>
            <a:r>
              <a:rPr lang="tr-TR" b="1" dirty="0">
                <a:solidFill>
                  <a:srgbClr val="0000FF"/>
                </a:solidFill>
              </a:rPr>
              <a:t> </a:t>
            </a:r>
            <a:r>
              <a:rPr lang="tr-TR" b="1" dirty="0" smtClean="0">
                <a:solidFill>
                  <a:srgbClr val="0000FF"/>
                </a:solidFill>
              </a:rPr>
              <a:t>                6~8 </a:t>
            </a:r>
            <a:r>
              <a:rPr lang="tr-TR" b="1" dirty="0">
                <a:solidFill>
                  <a:srgbClr val="0000FF"/>
                </a:solidFill>
              </a:rPr>
              <a:t>AYLIK CİDDİ BÖLGESEL </a:t>
            </a:r>
            <a:r>
              <a:rPr lang="tr-TR" b="1" dirty="0" smtClean="0">
                <a:solidFill>
                  <a:srgbClr val="0000FF"/>
                </a:solidFill>
              </a:rPr>
              <a:t>LİGLER </a:t>
            </a:r>
            <a:r>
              <a:rPr lang="tr-TR" b="1" dirty="0">
                <a:solidFill>
                  <a:srgbClr val="0000FF"/>
                </a:solidFill>
              </a:rPr>
              <a:t>KURULMALI.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367880" y="587354"/>
            <a:ext cx="604177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       </a:t>
            </a:r>
            <a:r>
              <a:rPr lang="tr-TR" b="1" dirty="0" smtClean="0">
                <a:solidFill>
                  <a:srgbClr val="FF0000"/>
                </a:solidFill>
              </a:rPr>
              <a:t>6 ) FUTBOL EĞİTİMİ 7 – 8 YAŞLARA ÇEKİLMELİDİR ! </a:t>
            </a:r>
          </a:p>
        </p:txBody>
      </p:sp>
    </p:spTree>
    <p:extLst>
      <p:ext uri="{BB962C8B-B14F-4D97-AF65-F5344CB8AC3E}">
        <p14:creationId xmlns:p14="http://schemas.microsoft.com/office/powerpoint/2010/main" val="178548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75656" y="831817"/>
            <a:ext cx="613386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7 </a:t>
            </a:r>
            <a:r>
              <a:rPr lang="tr-TR" b="1" dirty="0">
                <a:solidFill>
                  <a:srgbClr val="FF0000"/>
                </a:solidFill>
              </a:rPr>
              <a:t>) </a:t>
            </a:r>
            <a:r>
              <a:rPr lang="tr-TR" b="1" dirty="0" smtClean="0">
                <a:solidFill>
                  <a:srgbClr val="FF0000"/>
                </a:solidFill>
              </a:rPr>
              <a:t>İKİNCİ LİG, AKADEMİ LİGLERİNİN GEÇİŞ LİGİ OLMASI GEREK!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475656" y="1484784"/>
            <a:ext cx="6048672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dirty="0" smtClean="0"/>
              <a:t>FUTBOL AKADEMİLERİNDE U11 İLA U18 ARASINDA 8 YIL «FUTBOL EĞİTİMİ» ALAN VE NORMAL GELİŞİM GÖSTEREN BİR SPORCU, 19 İLA 22 YAŞ ARASINDA, </a:t>
            </a:r>
            <a:r>
              <a:rPr lang="tr-TR" b="1" dirty="0" smtClean="0">
                <a:solidFill>
                  <a:srgbClr val="0000FF"/>
                </a:solidFill>
              </a:rPr>
              <a:t>EN FAZLA 4 YIL İKİNCİ LİG’DE OYNAMALI .. </a:t>
            </a:r>
          </a:p>
          <a:p>
            <a:r>
              <a:rPr lang="tr-TR" dirty="0" smtClean="0"/>
              <a:t>TABİİ Kİ HIZLI GELİŞEN GENÇ YETENEKLER 18-20 YAŞLARDA SÜPER LİG VE BİRİNCİ LİG YAPACAKLARI GİBİ, </a:t>
            </a:r>
            <a:endParaRPr lang="tr-TR" dirty="0" smtClean="0"/>
          </a:p>
          <a:p>
            <a:r>
              <a:rPr lang="tr-TR" dirty="0" smtClean="0"/>
              <a:t>AŞAMA </a:t>
            </a:r>
            <a:r>
              <a:rPr lang="tr-TR" dirty="0" smtClean="0"/>
              <a:t>KAYDEDEMEYENLER İSE, 23 YAŞTAN SONRA ÜÇÜNCÜ LİGE GÖNDERİLMELİDİR.</a:t>
            </a:r>
          </a:p>
          <a:p>
            <a:r>
              <a:rPr lang="tr-TR" b="1" dirty="0" smtClean="0">
                <a:solidFill>
                  <a:srgbClr val="0000FF"/>
                </a:solidFill>
              </a:rPr>
              <a:t>ÜÇÜNCÜ LİG’DE İSE, % 50 AKADEMİ KONTENJANI  KONMALIDIR..   </a:t>
            </a:r>
            <a:endParaRPr lang="tr-TR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9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15616" y="764704"/>
            <a:ext cx="640871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8 </a:t>
            </a:r>
            <a:r>
              <a:rPr lang="tr-TR" b="1" dirty="0">
                <a:solidFill>
                  <a:srgbClr val="FF0000"/>
                </a:solidFill>
              </a:rPr>
              <a:t>) </a:t>
            </a:r>
            <a:r>
              <a:rPr lang="tr-TR" b="1" dirty="0" smtClean="0">
                <a:solidFill>
                  <a:srgbClr val="FF0000"/>
                </a:solidFill>
              </a:rPr>
              <a:t>GENÇ FUTBOLCU TEŞVİK SİSTEMİNİN GELİŞTİRİLMESİ ;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115616" y="1556792"/>
            <a:ext cx="6408712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dirty="0"/>
              <a:t>ŞU ANDA YÜRÜRLÜKTE OLAN BU </a:t>
            </a:r>
            <a:r>
              <a:rPr lang="tr-TR" dirty="0" smtClean="0"/>
              <a:t>YARARLI, </a:t>
            </a:r>
            <a:r>
              <a:rPr lang="tr-TR" dirty="0" smtClean="0"/>
              <a:t>MOTİVE EDİCİ SİSTEMİN 12 </a:t>
            </a:r>
            <a:r>
              <a:rPr lang="tr-TR" dirty="0"/>
              <a:t>YAŞTAN İTİBAREN </a:t>
            </a:r>
            <a:r>
              <a:rPr lang="tr-TR" dirty="0" smtClean="0"/>
              <a:t>2 </a:t>
            </a:r>
            <a:r>
              <a:rPr lang="tr-TR" dirty="0"/>
              <a:t>YIL OLAN LİSANSLI OLMA </a:t>
            </a:r>
            <a:r>
              <a:rPr lang="tr-TR" dirty="0" smtClean="0"/>
              <a:t>ŞARTININ,</a:t>
            </a:r>
          </a:p>
          <a:p>
            <a:r>
              <a:rPr lang="tr-TR" dirty="0" smtClean="0">
                <a:solidFill>
                  <a:srgbClr val="0000FF"/>
                </a:solidFill>
              </a:rPr>
              <a:t>4-5 </a:t>
            </a:r>
            <a:r>
              <a:rPr lang="tr-TR" dirty="0">
                <a:solidFill>
                  <a:srgbClr val="0000FF"/>
                </a:solidFill>
              </a:rPr>
              <a:t>YILA </a:t>
            </a:r>
            <a:r>
              <a:rPr lang="tr-TR" dirty="0" smtClean="0">
                <a:solidFill>
                  <a:srgbClr val="0000FF"/>
                </a:solidFill>
              </a:rPr>
              <a:t>YÜKSELTİLMESİ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0000FF"/>
                </a:solidFill>
              </a:rPr>
              <a:t>TEŞVİK PRİMİNİN İSE 2 KATINA </a:t>
            </a:r>
            <a:r>
              <a:rPr lang="tr-TR" dirty="0" smtClean="0"/>
              <a:t>ÇIKARILMASI, KULÜPLERİ HAREKETLENDİRECEK ÖNEMLİ BİR MOTİVASYON ARACI OACAKTIR.</a:t>
            </a:r>
          </a:p>
          <a:p>
            <a:r>
              <a:rPr lang="tr-TR" dirty="0" smtClean="0"/>
              <a:t>ÖZKAYNAĞINDAN PROFESYONEL TAKIMDA SPORCU OYNATANA,</a:t>
            </a:r>
            <a:endParaRPr lang="tr-TR" dirty="0" smtClean="0"/>
          </a:p>
          <a:p>
            <a:r>
              <a:rPr lang="tr-TR" b="1" dirty="0" smtClean="0">
                <a:solidFill>
                  <a:srgbClr val="0000FF"/>
                </a:solidFill>
              </a:rPr>
              <a:t>-  SÜPER LİG  &gt; EN </a:t>
            </a:r>
            <a:r>
              <a:rPr lang="tr-TR" b="1" dirty="0">
                <a:solidFill>
                  <a:srgbClr val="0000FF"/>
                </a:solidFill>
              </a:rPr>
              <a:t>AZ 4 YIL EĞİTİM </a:t>
            </a:r>
            <a:r>
              <a:rPr lang="tr-TR" b="1" dirty="0" smtClean="0">
                <a:solidFill>
                  <a:srgbClr val="0000FF"/>
                </a:solidFill>
              </a:rPr>
              <a:t>&gt; DK. BAŞINA 300 TL, </a:t>
            </a:r>
          </a:p>
          <a:p>
            <a:r>
              <a:rPr lang="tr-TR" b="1" dirty="0" smtClean="0">
                <a:solidFill>
                  <a:srgbClr val="0000FF"/>
                </a:solidFill>
              </a:rPr>
              <a:t>-  BİRİNCİ LİG &gt; </a:t>
            </a:r>
            <a:r>
              <a:rPr lang="tr-TR" b="1" dirty="0">
                <a:solidFill>
                  <a:srgbClr val="0000FF"/>
                </a:solidFill>
              </a:rPr>
              <a:t>EN AZ 4 YIL EĞİTİM </a:t>
            </a:r>
            <a:r>
              <a:rPr lang="tr-TR" b="1" dirty="0" smtClean="0">
                <a:solidFill>
                  <a:srgbClr val="0000FF"/>
                </a:solidFill>
              </a:rPr>
              <a:t>&gt; DK. </a:t>
            </a:r>
            <a:r>
              <a:rPr lang="tr-TR" b="1" dirty="0">
                <a:solidFill>
                  <a:srgbClr val="0000FF"/>
                </a:solidFill>
              </a:rPr>
              <a:t>BAŞINA </a:t>
            </a:r>
            <a:r>
              <a:rPr lang="tr-TR" b="1" dirty="0" smtClean="0">
                <a:solidFill>
                  <a:srgbClr val="0000FF"/>
                </a:solidFill>
              </a:rPr>
              <a:t>200 TL GİBİ ..</a:t>
            </a:r>
            <a:endParaRPr lang="tr-TR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70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87624" y="1628800"/>
            <a:ext cx="6768752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dirty="0" smtClean="0"/>
              <a:t>MADEM Kİ, BİRİNCİ LİG’DE 3 YABANCI OYNATMA HAKKI VAR, O ZAMAN </a:t>
            </a:r>
          </a:p>
          <a:p>
            <a:r>
              <a:rPr lang="tr-TR" dirty="0" smtClean="0"/>
              <a:t>3 TANE DE KENDİ ÖZ ÇOCUĞUNU OYNATMA ZORUNLULUĞU OLSUN..</a:t>
            </a:r>
            <a:r>
              <a:rPr lang="tr-TR" dirty="0" smtClean="0"/>
              <a:t>  </a:t>
            </a:r>
          </a:p>
          <a:p>
            <a:r>
              <a:rPr lang="tr-TR" b="1" dirty="0" smtClean="0">
                <a:solidFill>
                  <a:srgbClr val="0000FF"/>
                </a:solidFill>
              </a:rPr>
              <a:t>-</a:t>
            </a:r>
            <a:r>
              <a:rPr lang="tr-TR" b="1" dirty="0" smtClean="0">
                <a:solidFill>
                  <a:srgbClr val="FF0000"/>
                </a:solidFill>
              </a:rPr>
              <a:t> BİRİNCİ </a:t>
            </a:r>
            <a:r>
              <a:rPr lang="tr-TR" b="1" dirty="0" smtClean="0">
                <a:solidFill>
                  <a:srgbClr val="FF0000"/>
                </a:solidFill>
              </a:rPr>
              <a:t>LİG'DE ;</a:t>
            </a:r>
            <a:r>
              <a:rPr lang="tr-TR" dirty="0" smtClean="0"/>
              <a:t> </a:t>
            </a:r>
            <a:r>
              <a:rPr lang="tr-TR" dirty="0"/>
              <a:t>18 KİŞİLİK KADRODA EN AZ </a:t>
            </a:r>
            <a:r>
              <a:rPr lang="tr-TR" dirty="0" smtClean="0"/>
              <a:t>5, </a:t>
            </a:r>
            <a:r>
              <a:rPr lang="tr-TR" dirty="0"/>
              <a:t>İLK 11'DE EN AZ </a:t>
            </a:r>
            <a:r>
              <a:rPr lang="tr-TR" dirty="0" smtClean="0"/>
              <a:t>3,</a:t>
            </a:r>
            <a:endParaRPr lang="tr-TR" dirty="0"/>
          </a:p>
          <a:p>
            <a:r>
              <a:rPr lang="tr-TR" dirty="0"/>
              <a:t>    1</a:t>
            </a:r>
            <a:r>
              <a:rPr lang="tr-TR" dirty="0" smtClean="0"/>
              <a:t>0 </a:t>
            </a:r>
            <a:r>
              <a:rPr lang="tr-TR" dirty="0"/>
              <a:t>İLA 19 YAŞ ARASINDA EN AZ 4 YIL EĞİTİM ALMIŞ, </a:t>
            </a:r>
          </a:p>
          <a:p>
            <a:r>
              <a:rPr lang="tr-TR" dirty="0"/>
              <a:t>    ÖZKAYNAĞINDAN YETİŞMİŞ FUTBOLCU OYNATMA </a:t>
            </a:r>
          </a:p>
          <a:p>
            <a:r>
              <a:rPr lang="tr-TR" dirty="0"/>
              <a:t>     MECBURİYETİ KOYULMALI .. </a:t>
            </a:r>
          </a:p>
          <a:p>
            <a:r>
              <a:rPr lang="tr-TR" b="1" dirty="0" smtClean="0">
                <a:solidFill>
                  <a:srgbClr val="0000FF"/>
                </a:solidFill>
              </a:rPr>
              <a:t>- </a:t>
            </a:r>
            <a:r>
              <a:rPr lang="tr-TR" b="1" dirty="0" smtClean="0">
                <a:solidFill>
                  <a:srgbClr val="FF0000"/>
                </a:solidFill>
              </a:rPr>
              <a:t>BİRİNCİ </a:t>
            </a:r>
            <a:r>
              <a:rPr lang="tr-TR" b="1" dirty="0" smtClean="0">
                <a:solidFill>
                  <a:srgbClr val="FF0000"/>
                </a:solidFill>
              </a:rPr>
              <a:t>LİG'DE</a:t>
            </a:r>
            <a:r>
              <a:rPr lang="tr-TR" dirty="0" smtClean="0"/>
              <a:t> </a:t>
            </a:r>
            <a:r>
              <a:rPr lang="tr-TR" b="1" dirty="0">
                <a:solidFill>
                  <a:srgbClr val="FF0000"/>
                </a:solidFill>
              </a:rPr>
              <a:t>;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/>
              <a:t>İLK 11'DE </a:t>
            </a:r>
            <a:r>
              <a:rPr lang="tr-TR" b="1" dirty="0"/>
              <a:t>3'TEN DAHA FAZLA </a:t>
            </a:r>
            <a:r>
              <a:rPr lang="tr-TR" dirty="0" smtClean="0"/>
              <a:t>ÖZKAYNAĞINDAN </a:t>
            </a:r>
          </a:p>
          <a:p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smtClean="0"/>
              <a:t>YETİŞMİŞ </a:t>
            </a:r>
            <a:r>
              <a:rPr lang="tr-TR" dirty="0"/>
              <a:t>FUTBOLCU </a:t>
            </a:r>
            <a:r>
              <a:rPr lang="tr-TR" b="1" dirty="0"/>
              <a:t>OYNATAN KULÜBE</a:t>
            </a:r>
            <a:r>
              <a:rPr lang="tr-TR" dirty="0"/>
              <a:t>, </a:t>
            </a:r>
          </a:p>
          <a:p>
            <a:r>
              <a:rPr lang="tr-TR" dirty="0"/>
              <a:t>     </a:t>
            </a:r>
            <a:r>
              <a:rPr lang="tr-TR" b="1" dirty="0"/>
              <a:t>HER MAÇ İÇİN </a:t>
            </a:r>
            <a:r>
              <a:rPr lang="tr-TR" dirty="0"/>
              <a:t>AYRI AYRI HESAPLANMAK ÜZERE, </a:t>
            </a:r>
            <a:endParaRPr lang="tr-TR" dirty="0" smtClean="0"/>
          </a:p>
          <a:p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b="1" dirty="0" smtClean="0"/>
              <a:t>SPORCU BAŞINA </a:t>
            </a:r>
            <a:r>
              <a:rPr lang="tr-TR" b="1" dirty="0"/>
              <a:t>5.000 TL </a:t>
            </a:r>
            <a:r>
              <a:rPr lang="tr-TR" dirty="0"/>
              <a:t>ÖDENMELİDİR.</a:t>
            </a:r>
          </a:p>
          <a:p>
            <a:r>
              <a:rPr lang="tr-TR" dirty="0"/>
              <a:t>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115616" y="764704"/>
            <a:ext cx="676875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9 </a:t>
            </a:r>
            <a:r>
              <a:rPr lang="tr-TR" b="1" dirty="0">
                <a:solidFill>
                  <a:srgbClr val="FF0000"/>
                </a:solidFill>
              </a:rPr>
              <a:t>) </a:t>
            </a:r>
            <a:r>
              <a:rPr lang="tr-TR" b="1" dirty="0" smtClean="0">
                <a:solidFill>
                  <a:srgbClr val="FF0000"/>
                </a:solidFill>
              </a:rPr>
              <a:t>BİRİNCİ LİG’E , </a:t>
            </a:r>
            <a:r>
              <a:rPr lang="tr-TR" b="1" dirty="0">
                <a:solidFill>
                  <a:srgbClr val="FF0000"/>
                </a:solidFill>
              </a:rPr>
              <a:t>AKADEMİ </a:t>
            </a:r>
            <a:r>
              <a:rPr lang="tr-TR" b="1" dirty="0" smtClean="0">
                <a:solidFill>
                  <a:srgbClr val="FF0000"/>
                </a:solidFill>
              </a:rPr>
              <a:t>EĞİTİMİ ALMIŞ SPORCULAR İÇİN </a:t>
            </a:r>
            <a:r>
              <a:rPr lang="tr-TR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     </a:t>
            </a:r>
            <a:r>
              <a:rPr lang="tr-TR" b="1" dirty="0" smtClean="0">
                <a:solidFill>
                  <a:srgbClr val="FF0000"/>
                </a:solidFill>
              </a:rPr>
              <a:t>KONTENJAN </a:t>
            </a:r>
            <a:r>
              <a:rPr lang="tr-TR" b="1" dirty="0" smtClean="0">
                <a:solidFill>
                  <a:srgbClr val="FF0000"/>
                </a:solidFill>
              </a:rPr>
              <a:t>VE TEŞVİK PRİMİ KOYULMASI .. 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82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19672" y="692696"/>
            <a:ext cx="532859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10 </a:t>
            </a:r>
            <a:r>
              <a:rPr lang="tr-TR" b="1" dirty="0">
                <a:solidFill>
                  <a:srgbClr val="FF0000"/>
                </a:solidFill>
              </a:rPr>
              <a:t>) </a:t>
            </a:r>
            <a:r>
              <a:rPr lang="tr-TR" b="1" dirty="0" smtClean="0">
                <a:solidFill>
                  <a:srgbClr val="FF0000"/>
                </a:solidFill>
              </a:rPr>
              <a:t>İKİNCİ LİG’DE </a:t>
            </a:r>
            <a:r>
              <a:rPr lang="tr-TR" b="1" dirty="0">
                <a:solidFill>
                  <a:srgbClr val="FF0000"/>
                </a:solidFill>
              </a:rPr>
              <a:t>, AKADEMİ EĞİTİMİ ALMIŞ </a:t>
            </a:r>
            <a:r>
              <a:rPr lang="tr-TR" b="1" dirty="0" smtClean="0">
                <a:solidFill>
                  <a:srgbClr val="FF0000"/>
                </a:solidFill>
              </a:rPr>
              <a:t>SPORCU   </a:t>
            </a:r>
          </a:p>
          <a:p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     OYNATMA TEŞVİK PRİMİ ..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631436" y="1700808"/>
            <a:ext cx="531682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tr-TR" b="1" dirty="0" smtClean="0">
                <a:solidFill>
                  <a:srgbClr val="FF0000"/>
                </a:solidFill>
              </a:rPr>
              <a:t>İKİNCİ </a:t>
            </a:r>
            <a:r>
              <a:rPr lang="tr-TR" b="1" dirty="0">
                <a:solidFill>
                  <a:srgbClr val="FF0000"/>
                </a:solidFill>
              </a:rPr>
              <a:t>LİG'DE, </a:t>
            </a:r>
            <a:r>
              <a:rPr lang="tr-TR" dirty="0">
                <a:solidFill>
                  <a:schemeClr val="tx1"/>
                </a:solidFill>
              </a:rPr>
              <a:t>AKADEMİ LİGLERİNDE EN AZ 3 SEZON OYNAMIŞ FUTBOLCU OYNATAN KULÜBE, 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     </a:t>
            </a:r>
            <a:r>
              <a:rPr lang="tr-TR" b="1" dirty="0" smtClean="0">
                <a:solidFill>
                  <a:schemeClr val="tx1"/>
                </a:solidFill>
              </a:rPr>
              <a:t>MAÇ </a:t>
            </a:r>
            <a:r>
              <a:rPr lang="tr-TR" b="1" dirty="0">
                <a:solidFill>
                  <a:schemeClr val="tx1"/>
                </a:solidFill>
              </a:rPr>
              <a:t>BAŞINA 2.500 TL </a:t>
            </a:r>
            <a:r>
              <a:rPr lang="tr-TR" dirty="0">
                <a:solidFill>
                  <a:schemeClr val="tx1"/>
                </a:solidFill>
              </a:rPr>
              <a:t>ÖDENMELİDİR. </a:t>
            </a:r>
          </a:p>
        </p:txBody>
      </p:sp>
    </p:spTree>
    <p:extLst>
      <p:ext uri="{BB962C8B-B14F-4D97-AF65-F5344CB8AC3E}">
        <p14:creationId xmlns:p14="http://schemas.microsoft.com/office/powerpoint/2010/main" val="112263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2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3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311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835696" y="836712"/>
            <a:ext cx="4727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1 ) OKUL SÜRELERİNİN UZUNLUĞU !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899592" y="1772816"/>
            <a:ext cx="7128792" cy="33239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dirty="0" smtClean="0"/>
              <a:t>                </a:t>
            </a:r>
            <a:r>
              <a:rPr lang="tr-TR" b="1" dirty="0" smtClean="0">
                <a:solidFill>
                  <a:srgbClr val="FF0000"/>
                </a:solidFill>
              </a:rPr>
              <a:t>ÇOCUKLAR OKULDAN ÇOK GEÇ ÇIKIYORLAR!                                                       </a:t>
            </a:r>
            <a:r>
              <a:rPr lang="tr-TR" sz="1600" dirty="0" smtClean="0"/>
              <a:t>OKULDAN 15.30'DA ÇIKAN ÇOCUK, KOŞA KOŞA GELİYOR,                              </a:t>
            </a:r>
          </a:p>
          <a:p>
            <a:r>
              <a:rPr lang="tr-TR" sz="1600" dirty="0" smtClean="0"/>
              <a:t>ALEL ACELE SOYUNUYOR, ANTRENMANA ÇIKIYOR! ÇOK YANLIŞ!</a:t>
            </a:r>
          </a:p>
          <a:p>
            <a:r>
              <a:rPr lang="tr-TR" sz="1600" dirty="0" smtClean="0"/>
              <a:t>OKULDAN SONRA BESLENME ve DİNLENME ZAMANI KALMIYOR! </a:t>
            </a:r>
          </a:p>
          <a:p>
            <a:r>
              <a:rPr lang="tr-TR" sz="1600" dirty="0" smtClean="0"/>
              <a:t>ANTRENMAN PERFORMANSI DÜŞÜK OLUYOR!</a:t>
            </a:r>
          </a:p>
          <a:p>
            <a:r>
              <a:rPr lang="tr-TR" sz="1600" dirty="0" smtClean="0"/>
              <a:t> "FUTBOL"U MESLEK OLARAK SEÇMİŞ OLAN DOĞAL YETENEKLİ ÇOCUKLAR, </a:t>
            </a:r>
          </a:p>
          <a:p>
            <a:r>
              <a:rPr lang="tr-TR" sz="1600" dirty="0" smtClean="0"/>
              <a:t>GÜN İÇİNDE HEM TAKIM ANTRENMANI, HEM DE ÖZEL ANTRENMAN İÇİN </a:t>
            </a:r>
          </a:p>
          <a:p>
            <a:r>
              <a:rPr lang="tr-TR" sz="1600" dirty="0" smtClean="0"/>
              <a:t>DAHA ÇOK ZAMAN AYIRMALILAR..</a:t>
            </a:r>
          </a:p>
          <a:p>
            <a:r>
              <a:rPr lang="tr-TR" sz="1600" b="1" dirty="0" smtClean="0">
                <a:solidFill>
                  <a:srgbClr val="FF0000"/>
                </a:solidFill>
              </a:rPr>
              <a:t>ÇÖZÜM :</a:t>
            </a:r>
            <a:r>
              <a:rPr lang="tr-TR" sz="1600" b="1" dirty="0" smtClean="0">
                <a:solidFill>
                  <a:srgbClr val="0000FF"/>
                </a:solidFill>
              </a:rPr>
              <a:t> PROFESYONEL KULÜP AKADEMİ LİGLERİNDE OYNAYAN ÇOCUKLAR , DİREKT OLARAK SPOR LİSELERİNE ALINSINLAR ve ÖĞLEN, OKULLARI BİTSİN ..                      </a:t>
            </a:r>
          </a:p>
          <a:p>
            <a:r>
              <a:rPr lang="tr-TR" sz="1600" b="1" dirty="0" smtClean="0">
                <a:solidFill>
                  <a:srgbClr val="0000FF"/>
                </a:solidFill>
              </a:rPr>
              <a:t>YA DA BENİM DAHA ÇOK AKLIMA YATAN, OKUL DIŞI EĞİTİM..        </a:t>
            </a:r>
          </a:p>
          <a:p>
            <a:r>
              <a:rPr lang="tr-TR" sz="1600" dirty="0" smtClean="0"/>
              <a:t> </a:t>
            </a:r>
            <a:r>
              <a:rPr lang="tr-TR" sz="1600" i="1" dirty="0" smtClean="0">
                <a:solidFill>
                  <a:schemeClr val="tx1"/>
                </a:solidFill>
              </a:rPr>
              <a:t>12.30 OKUL ÇIKIŞI / 13.30 ÖĞLE YEMEĞİ ve DİNLENME / 16.00 ÖZEL ANTRENMAN / 16.30 TAKIM ANTRENMANI / 18.00 ANTRENMAN BİTİŞİ. </a:t>
            </a:r>
            <a:endParaRPr lang="tr-TR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96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502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63688" y="1268760"/>
            <a:ext cx="511256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2 ) OKUL FUTBOL TAKIMLARI ! 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35596" y="2204864"/>
            <a:ext cx="6768752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dirty="0" smtClean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AKADEMİ LİGLERİNDE OYNAYAN ÇOCUKLARIMIZ </a:t>
            </a:r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OKUL TAKIMLARINDA OYNAMAMALI ! </a:t>
            </a:r>
          </a:p>
          <a:p>
            <a:r>
              <a:rPr lang="tr-TR" dirty="0" smtClean="0"/>
              <a:t>OKUL TAKIMLARI MAÇLARI GENELLİKLE "SONUÇ ODAKLI" OLUYOR!</a:t>
            </a:r>
          </a:p>
          <a:p>
            <a:r>
              <a:rPr lang="tr-TR" dirty="0" smtClean="0"/>
              <a:t>OYUN İÇİNDE AKADEMİ’DE ALINAN FUTBOL EĞİTİMİNE TABAN TABANA ZIT İŞLER YAPIYORLAR ! VEYA KENDİLERİNCE ÖZGÜR BİR ŞEKİLDE OYNUYORLAR. EĞİTİM FORMATIMIZDA GERİLEMELER YAŞIYORUZ!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ÇÖZÜM :</a:t>
            </a:r>
            <a:r>
              <a:rPr lang="tr-TR" dirty="0" smtClean="0"/>
              <a:t> </a:t>
            </a:r>
            <a:r>
              <a:rPr lang="tr-TR" b="1" dirty="0" smtClean="0">
                <a:solidFill>
                  <a:srgbClr val="0000FF"/>
                </a:solidFill>
              </a:rPr>
              <a:t>OKUL TAKIMLARINDA AMATÖR KULÜP LİSANSI OLANLAR </a:t>
            </a:r>
            <a:endParaRPr lang="tr-TR" b="1" dirty="0" smtClean="0">
              <a:solidFill>
                <a:srgbClr val="0000FF"/>
              </a:solidFill>
            </a:endParaRPr>
          </a:p>
          <a:p>
            <a:r>
              <a:rPr lang="tr-TR" b="1" dirty="0">
                <a:solidFill>
                  <a:srgbClr val="0000FF"/>
                </a:solidFill>
              </a:rPr>
              <a:t> </a:t>
            </a:r>
            <a:r>
              <a:rPr lang="tr-TR" b="1" dirty="0" smtClean="0">
                <a:solidFill>
                  <a:srgbClr val="0000FF"/>
                </a:solidFill>
              </a:rPr>
              <a:t>                </a:t>
            </a:r>
            <a:r>
              <a:rPr lang="tr-TR" b="1" dirty="0" smtClean="0">
                <a:solidFill>
                  <a:srgbClr val="0000FF"/>
                </a:solidFill>
              </a:rPr>
              <a:t>VEYA </a:t>
            </a:r>
            <a:r>
              <a:rPr lang="tr-TR" b="1" dirty="0" smtClean="0">
                <a:solidFill>
                  <a:srgbClr val="0000FF"/>
                </a:solidFill>
              </a:rPr>
              <a:t>HİÇ LİSANSI OLMAYAN ÇOCUKLAR OYNASIN. </a:t>
            </a:r>
          </a:p>
          <a:p>
            <a:r>
              <a:rPr lang="tr-TR" dirty="0" smtClean="0"/>
              <a:t>BU KARAR, FUTBOLUN TABANA YAYILMASINA DA KATKI VERİR. </a:t>
            </a:r>
          </a:p>
          <a:p>
            <a:r>
              <a:rPr lang="tr-TR" dirty="0" smtClean="0"/>
              <a:t>DAHA ÇOK ÇOCUK FORMA GİYER, SAHAYA AYAK BASAR, O HEYECANI YAŞAR. BİZ DE O MAÇLARI İZLETİR, GÖZE BATAN YETENEK VARSA EĞER, DEĞERLENDİRMEYE Ç.ALIŞIRIZ..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006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1560" y="908558"/>
            <a:ext cx="820891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3 ) ALTYAPILARIN ÖZERK YÖNETİMİ ve BÜTÇELERİNİN GARANTİ EDİLMESİ ..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65245" y="1772816"/>
            <a:ext cx="8227235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     </a:t>
            </a:r>
            <a:r>
              <a:rPr lang="tr-TR" b="1" dirty="0">
                <a:solidFill>
                  <a:srgbClr val="0000FF"/>
                </a:solidFill>
              </a:rPr>
              <a:t> </a:t>
            </a:r>
            <a:r>
              <a:rPr lang="tr-TR" b="1" dirty="0" smtClean="0">
                <a:solidFill>
                  <a:srgbClr val="0000FF"/>
                </a:solidFill>
              </a:rPr>
              <a:t>ALT </a:t>
            </a:r>
            <a:r>
              <a:rPr lang="tr-TR" b="1" dirty="0" smtClean="0">
                <a:solidFill>
                  <a:srgbClr val="0000FF"/>
                </a:solidFill>
              </a:rPr>
              <a:t>YAPI BÜTÇELERİ;</a:t>
            </a:r>
          </a:p>
          <a:p>
            <a:pPr marL="285750" indent="-285750">
              <a:buFontTx/>
              <a:buChar char="-"/>
            </a:pPr>
            <a:r>
              <a:rPr lang="tr-TR" b="1" dirty="0" smtClean="0">
                <a:solidFill>
                  <a:srgbClr val="0000FF"/>
                </a:solidFill>
              </a:rPr>
              <a:t>SÜPER LİG KULÜPLERİNDE EN AZ 2 MİLYON TL,</a:t>
            </a:r>
          </a:p>
          <a:p>
            <a:pPr marL="285750" indent="-285750">
              <a:buFontTx/>
              <a:buChar char="-"/>
            </a:pPr>
            <a:r>
              <a:rPr lang="tr-TR" b="1" dirty="0" smtClean="0">
                <a:solidFill>
                  <a:srgbClr val="0000FF"/>
                </a:solidFill>
              </a:rPr>
              <a:t>BİRİNCİ LİG KULÜPLERİNDE EN AZ 1,5 MİLYON TL OLMALIDIR. </a:t>
            </a:r>
          </a:p>
          <a:p>
            <a:endParaRPr lang="tr-TR" dirty="0" smtClean="0"/>
          </a:p>
          <a:p>
            <a:r>
              <a:rPr lang="tr-TR" dirty="0" smtClean="0"/>
              <a:t>PROFESYONEL KULÜPLERİMİZİN, </a:t>
            </a:r>
            <a:r>
              <a:rPr lang="tr-TR" dirty="0" smtClean="0">
                <a:solidFill>
                  <a:srgbClr val="FF0000"/>
                </a:solidFill>
              </a:rPr>
              <a:t>GÜN</a:t>
            </a:r>
            <a:r>
              <a:rPr lang="tr-TR" dirty="0" smtClean="0"/>
              <a:t>’ÜN, HATTA </a:t>
            </a:r>
            <a:r>
              <a:rPr lang="tr-TR" dirty="0" smtClean="0">
                <a:solidFill>
                  <a:srgbClr val="FF0000"/>
                </a:solidFill>
              </a:rPr>
              <a:t>DÜN</a:t>
            </a:r>
            <a:r>
              <a:rPr lang="tr-TR" dirty="0" smtClean="0"/>
              <a:t>’ÜN SIKINTILARI İÇERİSİNDE YAŞARLARKEN, </a:t>
            </a:r>
            <a:r>
              <a:rPr lang="tr-TR" b="1" dirty="0" smtClean="0">
                <a:solidFill>
                  <a:srgbClr val="FF0000"/>
                </a:solidFill>
              </a:rPr>
              <a:t>YARIN</a:t>
            </a:r>
            <a:r>
              <a:rPr lang="tr-TR" dirty="0" smtClean="0"/>
              <a:t>’I İNŞA ETMELERİNİ BEKLEMEK HAYALCİLİKTİR!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ÇÖZÜM : </a:t>
            </a:r>
            <a:r>
              <a:rPr lang="tr-TR" b="1" dirty="0" smtClean="0">
                <a:solidFill>
                  <a:srgbClr val="0000FF"/>
                </a:solidFill>
              </a:rPr>
              <a:t>ÖZERK YÖNETİM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***</a:t>
            </a:r>
          </a:p>
          <a:p>
            <a:r>
              <a:rPr lang="tr-TR" dirty="0"/>
              <a:t>Y</a:t>
            </a:r>
            <a:r>
              <a:rPr lang="tr-TR" dirty="0" smtClean="0"/>
              <a:t>İNE </a:t>
            </a:r>
            <a:r>
              <a:rPr lang="tr-TR" dirty="0" smtClean="0"/>
              <a:t>KULÜP BÜNYESİNDE OLMAK </a:t>
            </a:r>
            <a:r>
              <a:rPr lang="tr-TR" dirty="0" smtClean="0"/>
              <a:t>KAYDIYLA , </a:t>
            </a:r>
          </a:p>
          <a:p>
            <a:r>
              <a:rPr lang="tr-TR" dirty="0" smtClean="0"/>
              <a:t>ALTYAPILARIN </a:t>
            </a:r>
            <a:r>
              <a:rPr lang="tr-TR" dirty="0" smtClean="0"/>
              <a:t>MUTLAKA </a:t>
            </a:r>
            <a:r>
              <a:rPr lang="tr-TR" b="1" dirty="0" smtClean="0">
                <a:solidFill>
                  <a:srgbClr val="0000FF"/>
                </a:solidFill>
              </a:rPr>
              <a:t>ÖZERK </a:t>
            </a:r>
            <a:r>
              <a:rPr lang="tr-TR" b="1" dirty="0" smtClean="0">
                <a:solidFill>
                  <a:srgbClr val="0000FF"/>
                </a:solidFill>
              </a:rPr>
              <a:t>YÖNETİM</a:t>
            </a:r>
            <a:r>
              <a:rPr lang="tr-TR" dirty="0" smtClean="0">
                <a:solidFill>
                  <a:schemeClr val="tx1"/>
                </a:solidFill>
              </a:rPr>
              <a:t>İ</a:t>
            </a:r>
            <a:r>
              <a:rPr lang="tr-TR" dirty="0" smtClean="0"/>
              <a:t> , BÜTÇELERİNİN AYRILMASI, </a:t>
            </a:r>
            <a:endParaRPr lang="tr-TR" dirty="0" smtClean="0"/>
          </a:p>
          <a:p>
            <a:r>
              <a:rPr lang="tr-TR" dirty="0" smtClean="0"/>
              <a:t>TFF </a:t>
            </a:r>
            <a:r>
              <a:rPr lang="tr-TR" dirty="0" smtClean="0"/>
              <a:t>TARAFINDAN GARANTİ EDİLMESİ VE DENETİMİ ŞART OLMALIDIR. </a:t>
            </a:r>
          </a:p>
          <a:p>
            <a:r>
              <a:rPr lang="tr-TR" dirty="0" smtClean="0"/>
              <a:t>TFF, BU BÜTÇELERİ KULÜPLERİN İSİM HAKKI GELİRLERİ İÇERİSİNDEN TAHSİS ETMELİDİR. 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6860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43608" y="1366090"/>
            <a:ext cx="6418584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4.1 ) EN AZ, 2 TABİİ + 1 SUNİ OLMAK ÜZERE, 3 ÇİM SAHA .. </a:t>
            </a:r>
          </a:p>
          <a:p>
            <a:r>
              <a:rPr lang="tr-TR" b="1" dirty="0" smtClean="0">
                <a:solidFill>
                  <a:srgbClr val="0000FF"/>
                </a:solidFill>
              </a:rPr>
              <a:t>4.2 ) TAM GÜN ÇALIŞAN ÜRETKEN TEKNİK KADRO ..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4.3 ) PERFORMANS GELİŞTİRME, ÖZEL ÇALIŞMALAR .. </a:t>
            </a:r>
          </a:p>
          <a:p>
            <a:r>
              <a:rPr lang="tr-TR" b="1" dirty="0" smtClean="0">
                <a:solidFill>
                  <a:srgbClr val="0000FF"/>
                </a:solidFill>
              </a:rPr>
              <a:t>4.4 ) OKULDAN KULÜP’E, KULÜP’TEN EVE ULAŞIM, SERVİS ..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4.5 ) SPORCU </a:t>
            </a:r>
            <a:r>
              <a:rPr lang="tr-TR" b="1" dirty="0">
                <a:solidFill>
                  <a:srgbClr val="FF0000"/>
                </a:solidFill>
              </a:rPr>
              <a:t>BESLENMESİ, </a:t>
            </a:r>
            <a:r>
              <a:rPr lang="tr-TR" b="1" dirty="0" smtClean="0">
                <a:solidFill>
                  <a:srgbClr val="FF0000"/>
                </a:solidFill>
              </a:rPr>
              <a:t>EN AZ 1 ÖĞÜN YEMEK .. 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0000FF"/>
                </a:solidFill>
              </a:rPr>
              <a:t>4.6 ) </a:t>
            </a:r>
            <a:r>
              <a:rPr lang="tr-TR" b="1" dirty="0">
                <a:solidFill>
                  <a:srgbClr val="0000FF"/>
                </a:solidFill>
              </a:rPr>
              <a:t>KİŞİLİK GELİŞİMİ, PSİKOLOJİK DESTEK </a:t>
            </a:r>
            <a:r>
              <a:rPr lang="tr-TR" b="1" dirty="0" smtClean="0">
                <a:solidFill>
                  <a:srgbClr val="0000FF"/>
                </a:solidFill>
              </a:rPr>
              <a:t>..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4.7 ) SOSYAL FAALİYET &gt; FARKINDALIK GELİŞİMİ .. 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0000FF"/>
                </a:solidFill>
              </a:rPr>
              <a:t>4.8 ) </a:t>
            </a:r>
            <a:r>
              <a:rPr lang="tr-TR" b="1" dirty="0">
                <a:solidFill>
                  <a:srgbClr val="0000FF"/>
                </a:solidFill>
              </a:rPr>
              <a:t>GÖRSEL </a:t>
            </a:r>
            <a:r>
              <a:rPr lang="tr-TR" b="1" dirty="0" smtClean="0">
                <a:solidFill>
                  <a:srgbClr val="0000FF"/>
                </a:solidFill>
              </a:rPr>
              <a:t>EĞİTİM .. </a:t>
            </a:r>
            <a:endParaRPr lang="tr-TR" b="1" dirty="0">
              <a:solidFill>
                <a:srgbClr val="0000FF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4.9 ) YABANCI DİL (İNGİLİZCE) EĞİTİMİ ..   </a:t>
            </a:r>
          </a:p>
          <a:p>
            <a:endParaRPr lang="tr-TR" dirty="0"/>
          </a:p>
          <a:p>
            <a:r>
              <a:rPr lang="tr-TR" dirty="0"/>
              <a:t>  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043608" y="723892"/>
            <a:ext cx="64087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/>
              <a:t>4</a:t>
            </a:r>
            <a:r>
              <a:rPr lang="tr-TR" b="1" dirty="0" smtClean="0"/>
              <a:t> ) ALTYAPI BÜTÇELERİNİN KULLANACAĞI GİDER ANA KALEMLERİ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590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77482" y="764703"/>
            <a:ext cx="6258814" cy="16619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4.1 ) EN </a:t>
            </a:r>
            <a:r>
              <a:rPr lang="tr-TR" b="1" dirty="0">
                <a:solidFill>
                  <a:srgbClr val="0000FF"/>
                </a:solidFill>
              </a:rPr>
              <a:t>AZ, 2 TABİİ + 1 SUNİ OLMAK ÜZERE, 3 ÇİM SAHA </a:t>
            </a:r>
            <a:endParaRPr lang="tr-TR" b="1" dirty="0" smtClean="0">
              <a:solidFill>
                <a:srgbClr val="0000FF"/>
              </a:solidFill>
            </a:endParaRPr>
          </a:p>
          <a:p>
            <a:r>
              <a:rPr lang="tr-TR" sz="1600" dirty="0" smtClean="0"/>
              <a:t>      </a:t>
            </a:r>
            <a:r>
              <a:rPr lang="tr-TR" sz="1600" dirty="0" smtClean="0"/>
              <a:t>ALET </a:t>
            </a:r>
            <a:r>
              <a:rPr lang="tr-TR" sz="1600" dirty="0" smtClean="0"/>
              <a:t>İŞLER, EL ÖVÜNÜR.. </a:t>
            </a:r>
            <a:endParaRPr lang="tr-TR" sz="1600" dirty="0" smtClean="0"/>
          </a:p>
          <a:p>
            <a:r>
              <a:rPr lang="tr-TR" sz="1600" dirty="0"/>
              <a:t> </a:t>
            </a:r>
            <a:r>
              <a:rPr lang="tr-TR" sz="1600" dirty="0" smtClean="0"/>
              <a:t>     </a:t>
            </a:r>
            <a:r>
              <a:rPr lang="tr-TR" sz="1600" b="1" dirty="0" smtClean="0">
                <a:solidFill>
                  <a:srgbClr val="FF0000"/>
                </a:solidFill>
              </a:rPr>
              <a:t>SAHA </a:t>
            </a:r>
            <a:r>
              <a:rPr lang="tr-TR" sz="1600" b="1" dirty="0" smtClean="0">
                <a:solidFill>
                  <a:srgbClr val="FF0000"/>
                </a:solidFill>
              </a:rPr>
              <a:t>YOKSA FUTBOLCU DA YOK </a:t>
            </a:r>
            <a:r>
              <a:rPr lang="tr-TR" b="1" dirty="0" smtClean="0">
                <a:solidFill>
                  <a:srgbClr val="FF0000"/>
                </a:solidFill>
              </a:rPr>
              <a:t>! 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sz="1600" dirty="0" smtClean="0"/>
              <a:t>      NORMAL ÖLÇÜLERDE ve BAKIM YAPILAN SAHALAR  ,</a:t>
            </a:r>
          </a:p>
          <a:p>
            <a:r>
              <a:rPr lang="tr-TR" sz="1600" dirty="0"/>
              <a:t> </a:t>
            </a:r>
            <a:r>
              <a:rPr lang="tr-TR" sz="1600" dirty="0" smtClean="0"/>
              <a:t>     ÇOKLUKLA DA TABİİ ÇİM SAHALAR KULLANILMALIDIR . </a:t>
            </a:r>
            <a:endParaRPr lang="tr-TR" sz="1600" dirty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971600" y="2708920"/>
            <a:ext cx="6264696" cy="28315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4.2 ) TAM </a:t>
            </a:r>
            <a:r>
              <a:rPr lang="tr-TR" b="1" dirty="0">
                <a:solidFill>
                  <a:srgbClr val="0000FF"/>
                </a:solidFill>
              </a:rPr>
              <a:t>GÜN ÇALIŞAN ÜRETKEN TEKNİK </a:t>
            </a:r>
            <a:r>
              <a:rPr lang="tr-TR" b="1" dirty="0" smtClean="0">
                <a:solidFill>
                  <a:srgbClr val="0000FF"/>
                </a:solidFill>
              </a:rPr>
              <a:t>ve DESTEK KADRO </a:t>
            </a:r>
            <a:r>
              <a:rPr lang="tr-TR" b="1" dirty="0">
                <a:solidFill>
                  <a:srgbClr val="0000FF"/>
                </a:solidFill>
              </a:rPr>
              <a:t>.. </a:t>
            </a:r>
            <a:endParaRPr lang="tr-TR" b="1" dirty="0" smtClean="0">
              <a:solidFill>
                <a:srgbClr val="0000FF"/>
              </a:solidFill>
            </a:endParaRPr>
          </a:p>
          <a:p>
            <a:r>
              <a:rPr lang="tr-TR" sz="1600" b="1" dirty="0" smtClean="0">
                <a:solidFill>
                  <a:srgbClr val="C00000"/>
                </a:solidFill>
              </a:rPr>
              <a:t>-</a:t>
            </a:r>
            <a:r>
              <a:rPr lang="tr-TR" sz="1600" dirty="0" smtClean="0">
                <a:solidFill>
                  <a:srgbClr val="C00000"/>
                </a:solidFill>
              </a:rPr>
              <a:t>  </a:t>
            </a:r>
            <a:r>
              <a:rPr lang="tr-TR" sz="1600" dirty="0" smtClean="0"/>
              <a:t>1 </a:t>
            </a:r>
            <a:r>
              <a:rPr lang="tr-TR" sz="1600" dirty="0"/>
              <a:t>TEKNİK DİREKTÖR, 1 İDARİ DİREKTÖR, 1 SPOR PSİKOLOĞU, </a:t>
            </a:r>
            <a:endParaRPr lang="tr-TR" sz="1600" dirty="0" smtClean="0"/>
          </a:p>
          <a:p>
            <a:r>
              <a:rPr lang="tr-TR" sz="1600" dirty="0" smtClean="0"/>
              <a:t>   1 </a:t>
            </a:r>
            <a:r>
              <a:rPr lang="tr-TR" sz="1600" dirty="0"/>
              <a:t>DOKTOR, 1 FİZYOTERAPİST, 2 MASÖR, 2 MALZEMECİ, 1 ÇAMAŞIRCI </a:t>
            </a:r>
            <a:endParaRPr lang="tr-TR" sz="1600" dirty="0" smtClean="0"/>
          </a:p>
          <a:p>
            <a:r>
              <a:rPr lang="tr-TR" sz="1600" dirty="0" smtClean="0"/>
              <a:t>   = </a:t>
            </a:r>
            <a:r>
              <a:rPr lang="tr-TR" sz="1600" dirty="0"/>
              <a:t>EN AZ 10 KİŞİ . </a:t>
            </a:r>
          </a:p>
          <a:p>
            <a:r>
              <a:rPr lang="tr-TR" sz="1600" b="1" dirty="0" smtClean="0">
                <a:solidFill>
                  <a:srgbClr val="C00000"/>
                </a:solidFill>
              </a:rPr>
              <a:t>-  </a:t>
            </a:r>
            <a:r>
              <a:rPr lang="tr-TR" sz="1600" dirty="0" smtClean="0"/>
              <a:t>HER TAKIMIN </a:t>
            </a:r>
            <a:r>
              <a:rPr lang="tr-TR" sz="1600" dirty="0"/>
              <a:t>1 TAKIM ANTRENÖRÜ, 1 YARDIMCI </a:t>
            </a:r>
            <a:r>
              <a:rPr lang="tr-TR" sz="1600" dirty="0" smtClean="0"/>
              <a:t>ANTRENÖR, </a:t>
            </a:r>
          </a:p>
          <a:p>
            <a:r>
              <a:rPr lang="tr-TR" sz="1600" dirty="0" smtClean="0"/>
              <a:t>   1 </a:t>
            </a:r>
            <a:r>
              <a:rPr lang="tr-TR" sz="1600" dirty="0"/>
              <a:t>KALECİ ANTRENÖRÜ, 1 PERFORMANS ANTRENÖRÜ </a:t>
            </a:r>
            <a:r>
              <a:rPr lang="tr-TR" sz="1600" dirty="0" smtClean="0"/>
              <a:t>OLMALIDIR. </a:t>
            </a:r>
          </a:p>
          <a:p>
            <a:r>
              <a:rPr lang="tr-TR" sz="1600" dirty="0" smtClean="0"/>
              <a:t>    = </a:t>
            </a:r>
            <a:r>
              <a:rPr lang="tr-TR" sz="1600" dirty="0"/>
              <a:t>4 KİŞİ X 5 TAKIM = 20 KİŞİ . </a:t>
            </a:r>
          </a:p>
          <a:p>
            <a:r>
              <a:rPr lang="tr-TR" sz="1600" b="1" dirty="0" smtClean="0">
                <a:solidFill>
                  <a:srgbClr val="C00000"/>
                </a:solidFill>
              </a:rPr>
              <a:t>-</a:t>
            </a:r>
            <a:r>
              <a:rPr lang="tr-TR" sz="1600" dirty="0" smtClean="0"/>
              <a:t>   ALT YAPI PERSONEL SAYISI : 10 </a:t>
            </a:r>
            <a:r>
              <a:rPr lang="tr-TR" sz="1600" dirty="0"/>
              <a:t>+ 20 = </a:t>
            </a:r>
            <a:r>
              <a:rPr lang="tr-TR" sz="1600" b="1" dirty="0">
                <a:solidFill>
                  <a:srgbClr val="FF0000"/>
                </a:solidFill>
              </a:rPr>
              <a:t>30 KİŞİ EN AZ</a:t>
            </a:r>
            <a:r>
              <a:rPr lang="tr-TR" sz="1600" b="1" dirty="0" smtClean="0">
                <a:solidFill>
                  <a:srgbClr val="FF0000"/>
                </a:solidFill>
              </a:rPr>
              <a:t>.. </a:t>
            </a:r>
            <a:endParaRPr lang="tr-TR" sz="1600" b="1" dirty="0">
              <a:solidFill>
                <a:srgbClr val="FF0000"/>
              </a:solidFill>
            </a:endParaRPr>
          </a:p>
          <a:p>
            <a:r>
              <a:rPr lang="tr-TR" sz="1600" b="1" dirty="0" smtClean="0">
                <a:solidFill>
                  <a:srgbClr val="C00000"/>
                </a:solidFill>
              </a:rPr>
              <a:t>-  </a:t>
            </a:r>
            <a:r>
              <a:rPr lang="tr-TR" sz="1600" dirty="0" smtClean="0"/>
              <a:t>AKADEMİ </a:t>
            </a:r>
            <a:r>
              <a:rPr lang="tr-TR" sz="1600" dirty="0"/>
              <a:t>KADROLARININ MAAŞLARI </a:t>
            </a:r>
            <a:r>
              <a:rPr lang="tr-TR" sz="1600" dirty="0" smtClean="0"/>
              <a:t>,TFF </a:t>
            </a:r>
            <a:r>
              <a:rPr lang="tr-TR" sz="1600" dirty="0"/>
              <a:t>TARAFINDAN, KULÜBÜN İSİM </a:t>
            </a:r>
            <a:r>
              <a:rPr lang="tr-TR" sz="1600" dirty="0" smtClean="0"/>
              <a:t>          HAKKI </a:t>
            </a:r>
            <a:r>
              <a:rPr lang="tr-TR" sz="1600" dirty="0"/>
              <a:t>GELİRİNDEN MAHSUP EDİLMEK ÜZERE, </a:t>
            </a:r>
            <a:r>
              <a:rPr lang="tr-TR" sz="1600" dirty="0" smtClean="0"/>
              <a:t>PERSONELİN BANKA </a:t>
            </a:r>
            <a:r>
              <a:rPr lang="tr-TR" sz="1600" dirty="0"/>
              <a:t>HESAPLARINA </a:t>
            </a:r>
            <a:r>
              <a:rPr lang="tr-TR" sz="1600" dirty="0" smtClean="0"/>
              <a:t>YATIRILMASI UYGULANABİLİR .. 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5713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59632" y="764704"/>
            <a:ext cx="552636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4.3 </a:t>
            </a:r>
            <a:r>
              <a:rPr lang="tr-TR" b="1" dirty="0">
                <a:solidFill>
                  <a:srgbClr val="0000FF"/>
                </a:solidFill>
              </a:rPr>
              <a:t>) PERFORMANS GELİŞTİRME, ÖZEL ÇALIŞMALAR </a:t>
            </a:r>
            <a:r>
              <a:rPr lang="tr-TR" b="1" dirty="0" smtClean="0">
                <a:solidFill>
                  <a:srgbClr val="0000FF"/>
                </a:solidFill>
              </a:rPr>
              <a:t>..</a:t>
            </a:r>
          </a:p>
          <a:p>
            <a:r>
              <a:rPr lang="tr-TR" dirty="0" smtClean="0"/>
              <a:t> </a:t>
            </a:r>
            <a:r>
              <a:rPr lang="tr-TR" sz="1600" dirty="0" smtClean="0"/>
              <a:t>ÇOCUĞU DOĞRU YÖNLENDİRMEK ÇOK ÖNEMLİ ..</a:t>
            </a:r>
          </a:p>
          <a:p>
            <a:r>
              <a:rPr lang="tr-TR" sz="1600" dirty="0" smtClean="0"/>
              <a:t> </a:t>
            </a:r>
            <a:r>
              <a:rPr lang="tr-TR" sz="1600" dirty="0" smtClean="0"/>
              <a:t>ÇOCUKLAR, </a:t>
            </a:r>
            <a:r>
              <a:rPr lang="tr-TR" sz="1600" dirty="0" smtClean="0"/>
              <a:t>MEVKİLERİNİN ASLİ GÖREVLERİNE </a:t>
            </a:r>
            <a:r>
              <a:rPr lang="tr-TR" sz="1600" dirty="0" smtClean="0"/>
              <a:t>UYGUN OLAN, </a:t>
            </a:r>
          </a:p>
          <a:p>
            <a:r>
              <a:rPr lang="tr-TR" sz="1600" dirty="0"/>
              <a:t> </a:t>
            </a:r>
            <a:r>
              <a:rPr lang="tr-TR" sz="1600" dirty="0" smtClean="0"/>
              <a:t> </a:t>
            </a:r>
            <a:r>
              <a:rPr lang="tr-TR" sz="1600" b="1" dirty="0" smtClean="0">
                <a:solidFill>
                  <a:srgbClr val="FF0000"/>
                </a:solidFill>
              </a:rPr>
              <a:t>EKSİK</a:t>
            </a:r>
            <a:r>
              <a:rPr lang="tr-TR" sz="1600" b="1" dirty="0">
                <a:solidFill>
                  <a:srgbClr val="FF0000"/>
                </a:solidFill>
              </a:rPr>
              <a:t> </a:t>
            </a:r>
            <a:r>
              <a:rPr lang="tr-TR" sz="1600" b="1" dirty="0" smtClean="0">
                <a:solidFill>
                  <a:srgbClr val="FF0000"/>
                </a:solidFill>
              </a:rPr>
              <a:t>GİDERİCİ </a:t>
            </a:r>
            <a:r>
              <a:rPr lang="tr-TR" sz="1600" b="1" dirty="0" smtClean="0">
                <a:solidFill>
                  <a:srgbClr val="FF0000"/>
                </a:solidFill>
              </a:rPr>
              <a:t>ÖZEL ÇALIŞMALAR </a:t>
            </a:r>
            <a:r>
              <a:rPr lang="tr-TR" sz="1600" dirty="0" smtClean="0"/>
              <a:t>, PLANLI BİR ŞEKİLDE   </a:t>
            </a:r>
          </a:p>
          <a:p>
            <a:r>
              <a:rPr lang="tr-TR" sz="1600" dirty="0"/>
              <a:t> </a:t>
            </a:r>
            <a:r>
              <a:rPr lang="tr-TR" sz="1600" dirty="0" smtClean="0"/>
              <a:t>SÜRDÜRÜLMELİDİR. </a:t>
            </a:r>
            <a:endParaRPr lang="tr-TR" sz="1600" dirty="0"/>
          </a:p>
        </p:txBody>
      </p:sp>
      <p:sp>
        <p:nvSpPr>
          <p:cNvPr id="4" name="Dikdörtgen 3"/>
          <p:cNvSpPr/>
          <p:nvPr/>
        </p:nvSpPr>
        <p:spPr>
          <a:xfrm>
            <a:off x="1259632" y="2464868"/>
            <a:ext cx="5904656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4.4 </a:t>
            </a:r>
            <a:r>
              <a:rPr lang="tr-TR" b="1" dirty="0">
                <a:solidFill>
                  <a:srgbClr val="0000FF"/>
                </a:solidFill>
              </a:rPr>
              <a:t>) OKULDAN KULÜP’E, KULÜP’TEN EVE ULAŞIM, SERVİS </a:t>
            </a:r>
            <a:r>
              <a:rPr lang="tr-TR" b="1" dirty="0" smtClean="0">
                <a:solidFill>
                  <a:srgbClr val="0000FF"/>
                </a:solidFill>
              </a:rPr>
              <a:t>..</a:t>
            </a:r>
          </a:p>
          <a:p>
            <a:r>
              <a:rPr lang="tr-TR" sz="1600" dirty="0" smtClean="0"/>
              <a:t>ÇOCUK OKULA NASIL GİDİYOR, OKULDAN ÇIKINCA   ANTRENMANA NASIL GELİYOR ?  YORGUN ARGIN ANTRENMANA ÇIKAN ÇOCUĞUN ANTRENMAN PERFORMANSI NE KADAR İYİ OLABİLİR Kİ ! </a:t>
            </a:r>
          </a:p>
          <a:p>
            <a:r>
              <a:rPr lang="tr-TR" sz="1600" dirty="0" smtClean="0">
                <a:solidFill>
                  <a:schemeClr val="tx1"/>
                </a:solidFill>
              </a:rPr>
              <a:t>BU SORUN ANCAK, ÇOCUKLARI </a:t>
            </a:r>
            <a:r>
              <a:rPr lang="tr-TR" sz="1600" b="1" dirty="0" smtClean="0">
                <a:solidFill>
                  <a:srgbClr val="FF0000"/>
                </a:solidFill>
              </a:rPr>
              <a:t>AYNİ OKULA TOPLAMAK </a:t>
            </a:r>
            <a:r>
              <a:rPr lang="tr-TR" sz="1600" dirty="0" smtClean="0">
                <a:solidFill>
                  <a:schemeClr val="tx1"/>
                </a:solidFill>
              </a:rPr>
              <a:t>VE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tr-TR" sz="1600" b="1" dirty="0" smtClean="0">
                <a:solidFill>
                  <a:srgbClr val="FF0000"/>
                </a:solidFill>
              </a:rPr>
              <a:t>SERVİS </a:t>
            </a:r>
            <a:r>
              <a:rPr lang="tr-TR" sz="1600" b="1" dirty="0" smtClean="0">
                <a:solidFill>
                  <a:srgbClr val="FF0000"/>
                </a:solidFill>
              </a:rPr>
              <a:t>KOYMAK </a:t>
            </a:r>
            <a:r>
              <a:rPr lang="tr-TR" sz="1600" dirty="0" smtClean="0">
                <a:solidFill>
                  <a:schemeClr val="tx1"/>
                </a:solidFill>
              </a:rPr>
              <a:t>İLE AŞILABİLİR. </a:t>
            </a: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59632" y="4365104"/>
            <a:ext cx="5904656" cy="16004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4.5 ) SPORCU </a:t>
            </a:r>
            <a:r>
              <a:rPr lang="tr-TR" b="1" dirty="0">
                <a:solidFill>
                  <a:srgbClr val="0000FF"/>
                </a:solidFill>
              </a:rPr>
              <a:t>BESLENMESİ, EN AZ 1 ÖĞÜN YEMEK .. </a:t>
            </a:r>
            <a:endParaRPr lang="tr-TR" b="1" dirty="0" smtClean="0">
              <a:solidFill>
                <a:srgbClr val="0000FF"/>
              </a:solidFill>
            </a:endParaRPr>
          </a:p>
          <a:p>
            <a:r>
              <a:rPr lang="tr-TR" sz="1600" dirty="0" smtClean="0">
                <a:solidFill>
                  <a:schemeClr val="tx1"/>
                </a:solidFill>
              </a:rPr>
              <a:t>ÖZELLİKLE </a:t>
            </a:r>
            <a:r>
              <a:rPr lang="tr-TR" sz="1600" b="1" dirty="0" smtClean="0">
                <a:solidFill>
                  <a:srgbClr val="FF0000"/>
                </a:solidFill>
              </a:rPr>
              <a:t>PROTEİNLİ </a:t>
            </a:r>
            <a:r>
              <a:rPr lang="tr-TR" sz="1600" b="1" dirty="0">
                <a:solidFill>
                  <a:srgbClr val="FF0000"/>
                </a:solidFill>
              </a:rPr>
              <a:t>GIDALAR </a:t>
            </a:r>
            <a:r>
              <a:rPr lang="tr-TR" sz="1600" dirty="0" smtClean="0">
                <a:solidFill>
                  <a:schemeClr val="tx1"/>
                </a:solidFill>
              </a:rPr>
              <a:t>İLE SPORCU BESLENMESİ,  DAYANIKLILIK İÇİN ÇOK ÖNEMLİ .. </a:t>
            </a:r>
            <a:r>
              <a:rPr lang="tr-TR" sz="1600" b="1" dirty="0" smtClean="0">
                <a:solidFill>
                  <a:schemeClr val="tx1"/>
                </a:solidFill>
              </a:rPr>
              <a:t>AÇ AYI OYNAMAZ DERLER </a:t>
            </a:r>
            <a:r>
              <a:rPr lang="tr-TR" sz="1600" dirty="0" smtClean="0">
                <a:solidFill>
                  <a:schemeClr val="tx1"/>
                </a:solidFill>
              </a:rPr>
              <a:t>.. </a:t>
            </a:r>
          </a:p>
          <a:p>
            <a:r>
              <a:rPr lang="tr-TR" sz="1600" dirty="0" smtClean="0">
                <a:solidFill>
                  <a:schemeClr val="tx1"/>
                </a:solidFill>
              </a:rPr>
              <a:t>BİZ ANTRENMANA GELEN ÇOCUĞUN KARNININ TOK MU, AÇ MI OLDUĞUNU SORUYOR MUYUZ ? </a:t>
            </a:r>
          </a:p>
          <a:p>
            <a:r>
              <a:rPr lang="tr-TR" sz="1600" dirty="0" smtClean="0">
                <a:solidFill>
                  <a:schemeClr val="tx1"/>
                </a:solidFill>
              </a:rPr>
              <a:t>AMA ANTRENMANDA HER ŞEYİ YAPMASINI İSTİYORUZ! </a:t>
            </a:r>
            <a:endParaRPr lang="tr-T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9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63688" y="836712"/>
            <a:ext cx="532859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4.6 </a:t>
            </a:r>
            <a:r>
              <a:rPr lang="tr-TR" b="1" dirty="0">
                <a:solidFill>
                  <a:srgbClr val="0000FF"/>
                </a:solidFill>
              </a:rPr>
              <a:t>) KİŞİLİK GELİŞİMİ, PSİKOLOJİK DESTEK ..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259632" y="1556792"/>
            <a:ext cx="6336704" cy="42473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            SAHA DIŞINDA EN AZ SAHA İÇİ KADAR «İŞ» VAR !..</a:t>
            </a:r>
          </a:p>
          <a:p>
            <a:endParaRPr lang="tr-TR" b="1" dirty="0" smtClean="0">
              <a:solidFill>
                <a:srgbClr val="0000FF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- MAALESEF EVLERDE </a:t>
            </a:r>
            <a:r>
              <a:rPr lang="tr-TR" b="1" dirty="0">
                <a:solidFill>
                  <a:srgbClr val="FF0000"/>
                </a:solidFill>
              </a:rPr>
              <a:t>DURUMLAR </a:t>
            </a:r>
            <a:r>
              <a:rPr lang="tr-TR" b="1" dirty="0" smtClean="0">
                <a:solidFill>
                  <a:srgbClr val="FF0000"/>
                </a:solidFill>
              </a:rPr>
              <a:t>İYİ DEĞİL </a:t>
            </a:r>
            <a:r>
              <a:rPr lang="tr-T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tr-TR" b="1" dirty="0" smtClean="0">
                <a:sym typeface="Wingdings" panose="05000000000000000000" pitchFamily="2" charset="2"/>
              </a:rPr>
              <a:t> </a:t>
            </a:r>
            <a:endParaRPr lang="tr-TR" b="1" dirty="0">
              <a:sym typeface="Wingdings" panose="05000000000000000000" pitchFamily="2" charset="2"/>
            </a:endParaRPr>
          </a:p>
          <a:p>
            <a:r>
              <a:rPr lang="tr-TR" dirty="0" smtClean="0"/>
              <a:t>  ÜST </a:t>
            </a:r>
            <a:r>
              <a:rPr lang="tr-TR" dirty="0"/>
              <a:t>DÜZEY YETENEK </a:t>
            </a:r>
            <a:r>
              <a:rPr lang="tr-TR" dirty="0" smtClean="0"/>
              <a:t>ÇOCUKLARIN EN AZ %25’İNDE AİLE DRAMI,</a:t>
            </a:r>
          </a:p>
          <a:p>
            <a:r>
              <a:rPr lang="tr-TR" dirty="0" smtClean="0"/>
              <a:t>  EN AZ  %50’SİNDE AİLE SORUNU VAR!</a:t>
            </a:r>
          </a:p>
          <a:p>
            <a:r>
              <a:rPr lang="tr-TR" dirty="0" smtClean="0"/>
              <a:t>   AİLE’YE YÖNELİK MİNİK SEMİNERLER GEREK .. </a:t>
            </a:r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-</a:t>
            </a:r>
            <a:r>
              <a:rPr lang="tr-TR" b="1" dirty="0" smtClean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OKULLAR </a:t>
            </a:r>
            <a:r>
              <a:rPr lang="tr-TR" b="1" dirty="0">
                <a:solidFill>
                  <a:srgbClr val="FF0000"/>
                </a:solidFill>
              </a:rPr>
              <a:t>15 YAŞTAN SONRA </a:t>
            </a:r>
            <a:r>
              <a:rPr lang="tr-TR" b="1" dirty="0" smtClean="0">
                <a:solidFill>
                  <a:srgbClr val="FF0000"/>
                </a:solidFill>
              </a:rPr>
              <a:t>ÇOK KÖTÜ! 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  </a:t>
            </a:r>
            <a:r>
              <a:rPr lang="tr-TR" dirty="0" smtClean="0"/>
              <a:t> OKUL </a:t>
            </a:r>
            <a:r>
              <a:rPr lang="tr-TR" dirty="0"/>
              <a:t>TAKIMINDA OYNAMA AYRICALIĞINI KULLANIYOR ÇOCUK</a:t>
            </a:r>
            <a:r>
              <a:rPr lang="tr-TR" dirty="0" smtClean="0"/>
              <a:t>!</a:t>
            </a:r>
          </a:p>
          <a:p>
            <a:r>
              <a:rPr lang="tr-TR" dirty="0" smtClean="0"/>
              <a:t>  </a:t>
            </a:r>
            <a:r>
              <a:rPr lang="tr-TR" dirty="0" smtClean="0"/>
              <a:t> OKUL YÖNETİMİ DE İDARE EDİYOR! </a:t>
            </a:r>
          </a:p>
          <a:p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dirty="0" smtClean="0"/>
              <a:t>ÇOCUĞUN TAM KİŞİLİĞİNİN OTURMA DÖNEMİNDE , BÖYLESİ</a:t>
            </a:r>
          </a:p>
          <a:p>
            <a:r>
              <a:rPr lang="tr-TR" dirty="0"/>
              <a:t> </a:t>
            </a:r>
            <a:r>
              <a:rPr lang="tr-TR" dirty="0" smtClean="0"/>
              <a:t>  İLTİMASLAR,</a:t>
            </a:r>
            <a:r>
              <a:rPr lang="tr-TR" dirty="0" smtClean="0"/>
              <a:t> ŞIMARTMALAR ÇOK YANLIŞ! </a:t>
            </a:r>
            <a:endParaRPr lang="tr-TR" dirty="0"/>
          </a:p>
          <a:p>
            <a:r>
              <a:rPr lang="tr-TR" dirty="0"/>
              <a:t> </a:t>
            </a:r>
            <a:r>
              <a:rPr lang="tr-TR" sz="1700" b="1" dirty="0" smtClean="0">
                <a:solidFill>
                  <a:srgbClr val="FF0000"/>
                </a:solidFill>
              </a:rPr>
              <a:t>- ÇOCUĞU ANLAMAYA ÇALIŞMAK VE ONA YOL GÖSTERMEK GEREK .. </a:t>
            </a:r>
          </a:p>
          <a:p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   </a:t>
            </a:r>
            <a:r>
              <a:rPr lang="tr-TR" dirty="0" smtClean="0"/>
              <a:t>KAYGI </a:t>
            </a:r>
            <a:r>
              <a:rPr lang="tr-TR" dirty="0" smtClean="0"/>
              <a:t>VE </a:t>
            </a:r>
            <a:r>
              <a:rPr lang="tr-TR" dirty="0" smtClean="0"/>
              <a:t>STRES </a:t>
            </a:r>
            <a:r>
              <a:rPr lang="tr-TR" dirty="0"/>
              <a:t>İLE BAŞ ETMEK, ZAMAN YÖNETİMİ, </a:t>
            </a:r>
            <a:endParaRPr lang="tr-TR" dirty="0" smtClean="0"/>
          </a:p>
          <a:p>
            <a:r>
              <a:rPr lang="tr-TR" dirty="0"/>
              <a:t> </a:t>
            </a:r>
            <a:r>
              <a:rPr lang="tr-TR" dirty="0" smtClean="0"/>
              <a:t>   ERGENLİK </a:t>
            </a:r>
            <a:r>
              <a:rPr lang="tr-TR" dirty="0" smtClean="0"/>
              <a:t>DÖNEMİ SORUNLARI, </a:t>
            </a:r>
            <a:r>
              <a:rPr lang="tr-TR" dirty="0" smtClean="0"/>
              <a:t>KIZ ARKADAŞ EDİNME </a:t>
            </a:r>
            <a:r>
              <a:rPr lang="tr-TR" dirty="0"/>
              <a:t>VS..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02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99592" y="836712"/>
            <a:ext cx="648072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4.8 ) EN ÇARPICI SAHA DIŞI EĞİTİM &gt;&gt;&gt; GÖRSEL </a:t>
            </a:r>
            <a:r>
              <a:rPr lang="tr-TR" b="1" dirty="0">
                <a:solidFill>
                  <a:srgbClr val="0000FF"/>
                </a:solidFill>
              </a:rPr>
              <a:t>EĞİTİM !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899592" y="1412775"/>
            <a:ext cx="6768752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FF"/>
                </a:solidFill>
              </a:rPr>
              <a:t>           </a:t>
            </a:r>
            <a:r>
              <a:rPr lang="tr-TR" b="1" dirty="0" smtClean="0">
                <a:solidFill>
                  <a:srgbClr val="FF0000"/>
                </a:solidFill>
              </a:rPr>
              <a:t>FUTBOL EĞİTİM CD’LERİ İLE İZLETMEK ÇOK ÖNEMLİ .. </a:t>
            </a:r>
          </a:p>
          <a:p>
            <a:r>
              <a:rPr lang="tr-TR" dirty="0" smtClean="0"/>
              <a:t>EN </a:t>
            </a:r>
            <a:r>
              <a:rPr lang="tr-TR" dirty="0"/>
              <a:t>İYİ </a:t>
            </a:r>
            <a:r>
              <a:rPr lang="tr-TR" dirty="0" smtClean="0"/>
              <a:t>EĞİTİM, DİREKT GÖZ'E HİTAP EDEN EĞİTİMDİR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ANTRENMANLAR SIRASINDA, ANTRENÖR </a:t>
            </a:r>
            <a:r>
              <a:rPr lang="tr-TR" dirty="0"/>
              <a:t>İLE ÇOCUK </a:t>
            </a:r>
            <a:r>
              <a:rPr lang="tr-TR" dirty="0" smtClean="0"/>
              <a:t>ARASINDA, </a:t>
            </a:r>
            <a:r>
              <a:rPr lang="tr-TR" dirty="0"/>
              <a:t>İLETİŞİM ZORLUĞU SIKÇA YAŞANMAKTADIR. </a:t>
            </a:r>
          </a:p>
          <a:p>
            <a:r>
              <a:rPr lang="tr-TR" dirty="0" smtClean="0"/>
              <a:t>ÇOCUĞA </a:t>
            </a:r>
            <a:r>
              <a:rPr lang="tr-TR" dirty="0"/>
              <a:t>ANTRENMANDAN ÖNCE, BİRAZ SONRA ÇIKACAĞI ANTRENMANDA NELER YAPACAKLARINI GÖSTEREN BİR CD İZLETMEK, İŞİN EN ZOR YANINI ÇÖZMEK DEMEKTİR. </a:t>
            </a:r>
          </a:p>
          <a:p>
            <a:r>
              <a:rPr lang="tr-TR" b="1" dirty="0">
                <a:solidFill>
                  <a:srgbClr val="FF0000"/>
                </a:solidFill>
              </a:rPr>
              <a:t>ÇÖZÜM :</a:t>
            </a:r>
            <a:r>
              <a:rPr lang="tr-TR" dirty="0"/>
              <a:t> </a:t>
            </a:r>
            <a:r>
              <a:rPr lang="tr-TR" b="1" dirty="0">
                <a:solidFill>
                  <a:srgbClr val="0000FF"/>
                </a:solidFill>
              </a:rPr>
              <a:t>ANTRENMANLARDAN ÖNCE 20 DAKİKA, ÇOCUKLARA MUTLAKA GEREK ANTRENMAN DRİLLERİ, GEREKSE EĞİTİM CD'LERİ İZLETTİRİLMELİDİR. </a:t>
            </a:r>
          </a:p>
        </p:txBody>
      </p:sp>
    </p:spTree>
    <p:extLst>
      <p:ext uri="{BB962C8B-B14F-4D97-AF65-F5344CB8AC3E}">
        <p14:creationId xmlns:p14="http://schemas.microsoft.com/office/powerpoint/2010/main" val="37691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1665</Words>
  <Application>Microsoft Office PowerPoint</Application>
  <PresentationFormat>Ekran Gösterisi (4:3)</PresentationFormat>
  <Paragraphs>157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smozkan</dc:creator>
  <cp:lastModifiedBy>smozkan</cp:lastModifiedBy>
  <cp:revision>39</cp:revision>
  <dcterms:created xsi:type="dcterms:W3CDTF">2014-01-03T08:26:28Z</dcterms:created>
  <dcterms:modified xsi:type="dcterms:W3CDTF">2014-01-09T08:06:01Z</dcterms:modified>
</cp:coreProperties>
</file>